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83" r:id="rId6"/>
    <p:sldId id="280"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75"/>
    <p:restoredTop sz="93127"/>
  </p:normalViewPr>
  <p:slideViewPr>
    <p:cSldViewPr snapToGrid="0" snapToObjects="1">
      <p:cViewPr>
        <p:scale>
          <a:sx n="156" d="100"/>
          <a:sy n="156" d="100"/>
        </p:scale>
        <p:origin x="72" y="-3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210404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05758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9667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38592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2/25/19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2/25/19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2/25/19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tiff"/><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3</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5"/>
            <a:ext cx="0" cy="3667989"/>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09999" y="1742785"/>
            <a:ext cx="5313824" cy="2092881"/>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a:t>
            </a:r>
            <a:r>
              <a:rPr lang="en-US" b="1" dirty="0">
                <a:highlight>
                  <a:srgbClr val="FFFF00"/>
                </a:highlight>
              </a:rPr>
              <a:t>/home/pi/AOLME/Session3/  and </a:t>
            </a:r>
            <a:r>
              <a:rPr lang="en-US" dirty="0">
                <a:highlight>
                  <a:srgbClr val="FFFF00"/>
                </a:highlight>
              </a:rPr>
              <a:t>file: </a:t>
            </a:r>
            <a:r>
              <a:rPr lang="en-US" b="1" dirty="0" err="1">
                <a:highlight>
                  <a:srgbClr val="FFFF00"/>
                </a:highlight>
              </a:rPr>
              <a:t>game.py</a:t>
            </a:r>
            <a:endParaRPr lang="en-US" b="1" dirty="0">
              <a:highlight>
                <a:srgbClr val="FFFF00"/>
              </a:highlight>
            </a:endParaRP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815236" y="367394"/>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2585323"/>
          </a:xfrm>
          <a:prstGeom prst="rect">
            <a:avLst/>
          </a:prstGeom>
          <a:noFill/>
        </p:spPr>
        <p:txBody>
          <a:bodyPr wrap="square" rtlCol="0">
            <a:spAutoFit/>
          </a:bodyPr>
          <a:lstStyle/>
          <a:p>
            <a:pPr marL="360362" indent="-342900">
              <a:buAutoNum type="arabicPeriod"/>
            </a:pPr>
            <a:r>
              <a:rPr lang="en-US" dirty="0"/>
              <a:t>Have students reflect on how much and in what direction AOLME needs to move. </a:t>
            </a:r>
          </a:p>
          <a:p>
            <a:pPr marL="360362" indent="-342900">
              <a:buAutoNum type="arabicPeriod"/>
            </a:pPr>
            <a:r>
              <a:rPr lang="en-US" dirty="0"/>
              <a:t>Make sure students ‘play’ with the code</a:t>
            </a:r>
          </a:p>
          <a:p>
            <a:pPr marL="360362" indent="-342900">
              <a:buAutoNum type="arabicPeriod"/>
            </a:pPr>
            <a:r>
              <a:rPr lang="en-US" dirty="0"/>
              <a:t>Let students copy and paste codes for moves. The goal is to think with the codes.</a:t>
            </a:r>
          </a:p>
          <a:p>
            <a:pPr marL="360362" indent="-342900">
              <a:buAutoNum type="arabicPeriod"/>
            </a:pPr>
            <a:r>
              <a:rPr lang="en-US" dirty="0"/>
              <a:t>Try not to tell them, instead ask questions to prompt their thinking.</a:t>
            </a:r>
          </a:p>
          <a:p>
            <a:pPr marL="360362" indent="-342900">
              <a:buAutoNum type="arabicPeriod"/>
            </a:pPr>
            <a:r>
              <a:rPr lang="en-US" dirty="0"/>
              <a:t>Have students debrief and write about what they learned in session 3</a:t>
            </a:r>
          </a:p>
        </p:txBody>
      </p:sp>
      <p:sp>
        <p:nvSpPr>
          <p:cNvPr id="12" name="Rectangle 11"/>
          <p:cNvSpPr/>
          <p:nvPr/>
        </p:nvSpPr>
        <p:spPr>
          <a:xfrm>
            <a:off x="704327" y="357076"/>
            <a:ext cx="10977569" cy="646331"/>
          </a:xfrm>
          <a:prstGeom prst="rect">
            <a:avLst/>
          </a:prstGeom>
        </p:spPr>
        <p:txBody>
          <a:bodyPr wrap="square">
            <a:spAutoFit/>
          </a:bodyPr>
          <a:lstStyle/>
          <a:p>
            <a:r>
              <a:rPr lang="en-US" sz="3600" b="1" dirty="0"/>
              <a:t>3.3. Moving AOLME Sprite with Python IDLE </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857676" y="5719705"/>
            <a:ext cx="7689622" cy="369332"/>
          </a:xfrm>
          <a:prstGeom prst="rect">
            <a:avLst/>
          </a:prstGeom>
        </p:spPr>
        <p:txBody>
          <a:bodyPr wrap="square">
            <a:spAutoFit/>
          </a:bodyPr>
          <a:lstStyle/>
          <a:p>
            <a:r>
              <a:rPr lang="en-US" b="1" dirty="0"/>
              <a:t>Activity 3 Goal: </a:t>
            </a:r>
            <a:r>
              <a:rPr lang="en-US" dirty="0"/>
              <a:t>Practice pseudocodes through sequential thinking. </a:t>
            </a:r>
          </a:p>
        </p:txBody>
      </p:sp>
      <p:sp>
        <p:nvSpPr>
          <p:cNvPr id="14" name="Rectangle 13">
            <a:extLst>
              <a:ext uri="{FF2B5EF4-FFF2-40B4-BE49-F238E27FC236}">
                <a16:creationId xmlns:a16="http://schemas.microsoft.com/office/drawing/2014/main" id="{E6A90184-0F16-EB4A-99CB-6EF95A70951F}"/>
              </a:ext>
            </a:extLst>
          </p:cNvPr>
          <p:cNvSpPr/>
          <p:nvPr/>
        </p:nvSpPr>
        <p:spPr>
          <a:xfrm>
            <a:off x="349727" y="3499146"/>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414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0538705"/>
              </p:ext>
            </p:extLst>
          </p:nvPr>
        </p:nvGraphicFramePr>
        <p:xfrm>
          <a:off x="482599" y="1347884"/>
          <a:ext cx="10441214" cy="5401755"/>
        </p:xfrm>
        <a:graphic>
          <a:graphicData uri="http://schemas.openxmlformats.org/drawingml/2006/table">
            <a:tbl>
              <a:tblPr>
                <a:tableStyleId>{5C22544A-7EE6-4342-B048-85BDC9FD1C3A}</a:tableStyleId>
              </a:tblPr>
              <a:tblGrid>
                <a:gridCol w="10441214">
                  <a:extLst>
                    <a:ext uri="{9D8B030D-6E8A-4147-A177-3AD203B41FA5}">
                      <a16:colId xmlns:a16="http://schemas.microsoft.com/office/drawing/2014/main" val="20000"/>
                    </a:ext>
                  </a:extLst>
                </a:gridCol>
              </a:tblGrid>
              <a:tr h="5188564">
                <a:tc>
                  <a:txBody>
                    <a:bodyPr/>
                    <a:lstStyle/>
                    <a:p>
                      <a:pPr marL="646113" marR="0" indent="-347663" algn="l">
                        <a:lnSpc>
                          <a:spcPct val="107000"/>
                        </a:lnSpc>
                        <a:spcBef>
                          <a:spcPts val="0"/>
                        </a:spcBef>
                        <a:spcAft>
                          <a:spcPts val="800"/>
                        </a:spcAft>
                        <a:buFont typeface="Arial" charset="0"/>
                        <a:buChar char="•"/>
                        <a:tabLst/>
                      </a:pPr>
                      <a:r>
                        <a:rPr lang="en-US" sz="2500" dirty="0">
                          <a:effectLst/>
                        </a:rPr>
                        <a:t>SESSION 1: </a:t>
                      </a:r>
                      <a:r>
                        <a:rPr lang="en-US" sz="2500" b="1" i="1" dirty="0">
                          <a:effectLst/>
                        </a:rPr>
                        <a:t>Basic of Raspberry PI and Linux-</a:t>
                      </a:r>
                      <a:r>
                        <a:rPr lang="en-US" sz="2500" b="0" i="1" dirty="0">
                          <a:effectLst/>
                        </a:rPr>
                        <a:t>(motivational overview</a:t>
                      </a:r>
                      <a:r>
                        <a:rPr lang="en-US" sz="2500" b="0" i="1" baseline="0" dirty="0">
                          <a:effectLst/>
                        </a:rPr>
                        <a:t> of projects-images, ls, cd)</a:t>
                      </a:r>
                      <a:endParaRPr lang="en-US" sz="2500" b="0" i="1" dirty="0">
                        <a:effectLst/>
                      </a:endParaRPr>
                    </a:p>
                    <a:p>
                      <a:pPr marL="646113" marR="0" indent="-347663" algn="l">
                        <a:lnSpc>
                          <a:spcPct val="107000"/>
                        </a:lnSpc>
                        <a:spcBef>
                          <a:spcPts val="0"/>
                        </a:spcBef>
                        <a:spcAft>
                          <a:spcPts val="800"/>
                        </a:spcAft>
                        <a:buFont typeface="Arial" charset="0"/>
                        <a:buChar char="•"/>
                        <a:tabLst/>
                      </a:pPr>
                      <a:r>
                        <a:rPr lang="en-US" sz="2500" dirty="0">
                          <a:effectLst/>
                        </a:rPr>
                        <a:t>SESSION 2: </a:t>
                      </a:r>
                      <a:r>
                        <a:rPr lang="en-US" sz="2500" b="1" i="1" dirty="0">
                          <a:effectLst/>
                        </a:rPr>
                        <a:t>Introduction to Python Programming </a:t>
                      </a:r>
                      <a:r>
                        <a:rPr lang="en-US" sz="2500" b="0" i="1" dirty="0">
                          <a:effectLst/>
                        </a:rPr>
                        <a:t>(print, algebra, strings)</a:t>
                      </a:r>
                    </a:p>
                    <a:p>
                      <a:pPr marL="700088" indent="-293688">
                        <a:buFont typeface="Arial" panose="020B0604020202020204" pitchFamily="34" charset="0"/>
                        <a:buChar char="•"/>
                        <a:tabLst/>
                      </a:pPr>
                      <a:r>
                        <a:rPr lang="en-US" sz="2500" dirty="0">
                          <a:effectLst/>
                        </a:rPr>
                        <a:t>SESSION 3:  </a:t>
                      </a:r>
                      <a:r>
                        <a:rPr lang="en-US" sz="2500" b="1" i="1" dirty="0">
                          <a:effectLst/>
                        </a:rPr>
                        <a:t>Algorithms: </a:t>
                      </a:r>
                      <a:r>
                        <a:rPr lang="en-US" sz="2500" b="1" i="1" kern="1200" dirty="0">
                          <a:solidFill>
                            <a:schemeClr val="dk1"/>
                          </a:solidFill>
                          <a:effectLst/>
                          <a:latin typeface="+mn-lt"/>
                          <a:ea typeface="+mn-ea"/>
                          <a:cs typeface="+mn-cs"/>
                        </a:rPr>
                        <a:t>Loops, Conditionals, and Sequential Thinking </a:t>
                      </a:r>
                      <a:r>
                        <a:rPr lang="en-US" sz="2500" b="0" i="1" dirty="0">
                          <a:effectLst/>
                        </a:rPr>
                        <a:t>(for and while loops, range commands, if statements,</a:t>
                      </a:r>
                      <a:r>
                        <a:rPr lang="en-US" sz="2500" b="0" i="1" baseline="0" dirty="0">
                          <a:effectLst/>
                        </a:rPr>
                        <a:t> inequalities, sprite movement)</a:t>
                      </a:r>
                      <a:endParaRPr lang="en-US" sz="2500" b="0" i="1"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41528" y="4139565"/>
            <a:ext cx="1982285" cy="2269671"/>
          </a:xfrm>
          <a:prstGeom prst="rect">
            <a:avLst/>
          </a:prstGeom>
          <a:ln w="31750" cap="sq">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dirty="0"/>
              <a:t>Loops, Conditionals, &amp; Sequential Thinking</a:t>
            </a:r>
          </a:p>
        </p:txBody>
      </p:sp>
      <p:sp>
        <p:nvSpPr>
          <p:cNvPr id="3" name="Content Placeholder 2"/>
          <p:cNvSpPr>
            <a:spLocks noGrp="1"/>
          </p:cNvSpPr>
          <p:nvPr>
            <p:ph idx="1"/>
          </p:nvPr>
        </p:nvSpPr>
        <p:spPr>
          <a:xfrm>
            <a:off x="622299" y="2349501"/>
            <a:ext cx="11455401" cy="3784600"/>
          </a:xfrm>
        </p:spPr>
        <p:txBody>
          <a:bodyPr>
            <a:noAutofit/>
          </a:bodyPr>
          <a:lstStyle/>
          <a:p>
            <a:pPr marL="0" lvl="0" indent="0">
              <a:buNone/>
            </a:pPr>
            <a:r>
              <a:rPr lang="en-US" sz="3200" dirty="0"/>
              <a:t>OBJECTIVES:</a:t>
            </a:r>
          </a:p>
          <a:p>
            <a:pPr marL="514350" lvl="0" indent="-514350">
              <a:buFont typeface="+mj-lt"/>
              <a:buAutoNum type="arabicPeriod"/>
            </a:pPr>
            <a:r>
              <a:rPr lang="en-US" sz="3200" dirty="0"/>
              <a:t>Introduce students to the notion and relevance of loops, conditionals and sequential thinking in programming.</a:t>
            </a:r>
          </a:p>
          <a:p>
            <a:pPr marL="514350" lvl="0" indent="-514350">
              <a:buFont typeface="+mj-lt"/>
              <a:buAutoNum type="arabicPeriod"/>
            </a:pPr>
            <a:r>
              <a:rPr lang="en-US" sz="3200" dirty="0"/>
              <a:t>Understand the link between algorithms and mathematics. </a:t>
            </a:r>
          </a:p>
          <a:p>
            <a:pPr marL="514350" indent="-514350">
              <a:buFont typeface="+mj-lt"/>
              <a:buAutoNum type="arabicPeriod"/>
            </a:pPr>
            <a:r>
              <a:rPr lang="en-US" sz="3200" dirty="0"/>
              <a:t>Practice pseudocodes through sequential thinking. </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130612" y="2532422"/>
            <a:ext cx="6203527" cy="3690259"/>
          </a:xfrm>
        </p:spPr>
        <p:txBody>
          <a:bodyPr>
            <a:noAutofit/>
          </a:bodyPr>
          <a:lstStyle/>
          <a:p>
            <a:pPr marL="747713" indent="-617538">
              <a:buFont typeface="+mj-lt"/>
              <a:buAutoNum type="arabicPeriod"/>
              <a:tabLst>
                <a:tab pos="455613" algn="l"/>
                <a:tab pos="911225" algn="l"/>
              </a:tabLst>
            </a:pPr>
            <a:r>
              <a:rPr lang="en-US" sz="2400" b="1" dirty="0"/>
              <a:t>1. Using Loops to Create Number Sequences</a:t>
            </a:r>
          </a:p>
          <a:p>
            <a:pPr marL="747713" indent="-617538">
              <a:buFont typeface="+mj-lt"/>
              <a:buAutoNum type="arabicPeriod"/>
              <a:tabLst>
                <a:tab pos="455613" algn="l"/>
                <a:tab pos="911225" algn="l"/>
              </a:tabLst>
            </a:pPr>
            <a:r>
              <a:rPr lang="en-US" sz="2400" b="1" dirty="0"/>
              <a:t>2. Guessing Numbers: Using Loops &amp; Conditionals</a:t>
            </a:r>
          </a:p>
          <a:p>
            <a:pPr marL="747713" indent="-617538">
              <a:buFont typeface="+mj-lt"/>
              <a:buAutoNum type="arabicPeriod"/>
              <a:tabLst>
                <a:tab pos="455613" algn="l"/>
                <a:tab pos="911225" algn="l"/>
              </a:tabLst>
            </a:pPr>
            <a:r>
              <a:rPr lang="en-US" sz="2400" b="1" dirty="0"/>
              <a:t>3. Moving AOLME Sprite w/ Python IDLE</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302102" y="232831"/>
            <a:ext cx="11788378" cy="646331"/>
          </a:xfrm>
          <a:prstGeom prst="rect">
            <a:avLst/>
          </a:prstGeom>
        </p:spPr>
        <p:txBody>
          <a:bodyPr wrap="square">
            <a:spAutoFit/>
          </a:bodyPr>
          <a:lstStyle/>
          <a:p>
            <a:r>
              <a:rPr lang="en-US" sz="3600" b="1" dirty="0"/>
              <a:t>3.1.  Using for Loops to Count</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086293"/>
            <a:ext cx="6014733" cy="1938992"/>
          </a:xfrm>
          <a:prstGeom prst="rect">
            <a:avLst/>
          </a:prstGeom>
          <a:noFill/>
        </p:spPr>
        <p:txBody>
          <a:bodyPr wrap="square" rtlCol="0">
            <a:spAutoFit/>
          </a:bodyPr>
          <a:lstStyle/>
          <a:p>
            <a:pPr marL="360362" indent="-342900">
              <a:buAutoNum type="arabicPeriod"/>
            </a:pPr>
            <a:r>
              <a:rPr lang="en-US" sz="2000" dirty="0"/>
              <a:t>Go to the terminal       to open </a:t>
            </a:r>
            <a:r>
              <a:rPr lang="en-US" sz="2000" b="1" dirty="0" err="1"/>
              <a:t>Jupyter</a:t>
            </a:r>
            <a:r>
              <a:rPr lang="en-US" sz="2000" b="1" dirty="0"/>
              <a:t>:</a:t>
            </a:r>
            <a:r>
              <a:rPr lang="en-US" sz="2000" dirty="0"/>
              <a:t> </a:t>
            </a:r>
          </a:p>
          <a:p>
            <a:pPr marL="86042" lvl="1" indent="-342900">
              <a:buFont typeface="Arial" panose="020B0604020202020204" pitchFamily="34" charset="0"/>
              <a:buChar char="•"/>
            </a:pPr>
            <a:r>
              <a:rPr lang="en-US" sz="2000" dirty="0"/>
              <a:t>type </a:t>
            </a:r>
            <a:r>
              <a:rPr lang="en-US" sz="2000" dirty="0" err="1">
                <a:latin typeface="Courier New" panose="02070309020205020404" pitchFamily="49" charset="0"/>
                <a:cs typeface="Courier New" panose="02070309020205020404" pitchFamily="49" charset="0"/>
              </a:rPr>
              <a:t>jupyter</a:t>
            </a:r>
            <a:r>
              <a:rPr lang="en-US" sz="2000" dirty="0">
                <a:latin typeface="Courier New" panose="02070309020205020404" pitchFamily="49" charset="0"/>
                <a:cs typeface="Courier New" panose="02070309020205020404" pitchFamily="49" charset="0"/>
              </a:rPr>
              <a:t> notebook</a:t>
            </a:r>
            <a:r>
              <a:rPr lang="en-US" sz="2000" dirty="0">
                <a:cs typeface="Courier New" panose="02070309020205020404" pitchFamily="49" charset="0"/>
              </a:rPr>
              <a:t> </a:t>
            </a:r>
          </a:p>
          <a:p>
            <a:pPr marL="86042" lvl="1" indent="-342900">
              <a:buFont typeface="Arial" panose="020B0604020202020204" pitchFamily="34" charset="0"/>
              <a:buChar char="•"/>
            </a:pPr>
            <a:r>
              <a:rPr lang="en-US" sz="2000" dirty="0">
                <a:cs typeface="Courier New" panose="02070309020205020404" pitchFamily="49" charset="0"/>
              </a:rPr>
              <a:t>click enter  </a:t>
            </a:r>
          </a:p>
          <a:p>
            <a:pPr marL="86042" lvl="1" indent="-342900">
              <a:buFont typeface="Arial" panose="020B0604020202020204" pitchFamily="34" charset="0"/>
              <a:buChar char="•"/>
            </a:pPr>
            <a:r>
              <a:rPr lang="en-US" sz="2000" dirty="0">
                <a:cs typeface="Courier New" panose="02070309020205020404" pitchFamily="49" charset="0"/>
              </a:rPr>
              <a:t>go to the directory</a:t>
            </a:r>
            <a:r>
              <a:rPr lang="en-US" sz="2000" b="1" dirty="0"/>
              <a:t>/home/pi/AOLME/Session 3/</a:t>
            </a:r>
          </a:p>
          <a:p>
            <a:pPr marL="86042" lvl="1" indent="-342900">
              <a:buFont typeface="Arial" panose="020B0604020202020204" pitchFamily="34" charset="0"/>
              <a:buChar char="•"/>
            </a:pPr>
            <a:r>
              <a:rPr lang="en-US" sz="2000" dirty="0"/>
              <a:t>open the file : </a:t>
            </a:r>
            <a:r>
              <a:rPr lang="en-US" sz="2000" b="1" dirty="0"/>
              <a:t>Session 3-Loops</a:t>
            </a:r>
          </a:p>
          <a:p>
            <a:pPr marL="17462"/>
            <a:endParaRPr lang="en-US" sz="2000" dirty="0">
              <a:latin typeface="Courier New" panose="02070309020205020404" pitchFamily="49" charset="0"/>
              <a:cs typeface="Courier New" panose="02070309020205020404" pitchFamily="49" charset="0"/>
            </a:endParaRPr>
          </a:p>
        </p:txBody>
      </p:sp>
      <p:sp>
        <p:nvSpPr>
          <p:cNvPr id="33" name="TextBox 32"/>
          <p:cNvSpPr txBox="1"/>
          <p:nvPr/>
        </p:nvSpPr>
        <p:spPr>
          <a:xfrm>
            <a:off x="6014733" y="3794791"/>
            <a:ext cx="5921454" cy="1938992"/>
          </a:xfrm>
          <a:prstGeom prst="rect">
            <a:avLst/>
          </a:prstGeom>
          <a:noFill/>
        </p:spPr>
        <p:txBody>
          <a:bodyPr wrap="square" rtlCol="0">
            <a:spAutoFit/>
          </a:bodyPr>
          <a:lstStyle/>
          <a:p>
            <a:pPr marL="176213" indent="-176213"/>
            <a:r>
              <a:rPr lang="en-US" sz="2000" dirty="0"/>
              <a:t>4. </a:t>
            </a:r>
            <a:r>
              <a:rPr lang="en-US" sz="2000" b="1" dirty="0"/>
              <a:t>Discuss &amp; Write: </a:t>
            </a:r>
            <a:r>
              <a:rPr lang="en-US" sz="2000" dirty="0"/>
              <a:t>Based on the tasks you’ve done, discuss in your team: </a:t>
            </a:r>
            <a:r>
              <a:rPr lang="en-US" sz="2000" i="1" dirty="0"/>
              <a:t>What is a for loop?</a:t>
            </a:r>
          </a:p>
          <a:p>
            <a:pPr marL="176213" indent="66675"/>
            <a:r>
              <a:rPr lang="en-US" sz="2000" i="1" dirty="0"/>
              <a:t>Analyze the for loop statement below that we used.  What parts of the statement could be changed, what words? </a:t>
            </a:r>
          </a:p>
          <a:p>
            <a:pPr marL="176213" indent="-176213" algn="r"/>
            <a:r>
              <a:rPr lang="en-US" sz="2000" b="1" dirty="0">
                <a:solidFill>
                  <a:srgbClr val="009051"/>
                </a:solidFill>
              </a:rPr>
              <a:t>for</a:t>
            </a:r>
            <a:r>
              <a:rPr lang="en-US" sz="2000" dirty="0"/>
              <a:t> </a:t>
            </a:r>
            <a:r>
              <a:rPr lang="en-US" sz="2000" dirty="0" err="1"/>
              <a:t>i</a:t>
            </a:r>
            <a:r>
              <a:rPr lang="en-US" sz="2000" dirty="0"/>
              <a:t> </a:t>
            </a:r>
            <a:r>
              <a:rPr lang="en-US" sz="2000" b="1" dirty="0">
                <a:solidFill>
                  <a:srgbClr val="009051"/>
                </a:solidFill>
              </a:rPr>
              <a:t>in</a:t>
            </a:r>
            <a:r>
              <a:rPr lang="en-US" sz="2000" dirty="0">
                <a:solidFill>
                  <a:srgbClr val="009051"/>
                </a:solidFill>
              </a:rPr>
              <a:t> range</a:t>
            </a:r>
            <a:r>
              <a:rPr lang="en-US" sz="2000" dirty="0"/>
              <a:t>(</a:t>
            </a:r>
            <a:r>
              <a:rPr lang="en-US" sz="2000" dirty="0" err="1"/>
              <a:t>start_i</a:t>
            </a:r>
            <a:r>
              <a:rPr lang="en-US" sz="2000" dirty="0"/>
              <a:t>, </a:t>
            </a:r>
            <a:r>
              <a:rPr lang="en-US" sz="2000" dirty="0" err="1"/>
              <a:t>stop_i</a:t>
            </a:r>
            <a:r>
              <a:rPr lang="en-US" sz="2000" dirty="0"/>
              <a:t>, </a:t>
            </a:r>
            <a:r>
              <a:rPr lang="en-US" sz="2000" dirty="0" err="1"/>
              <a:t>step_i</a:t>
            </a:r>
            <a:r>
              <a:rPr lang="en-US" sz="2000" dirty="0"/>
              <a:t>):</a:t>
            </a:r>
          </a:p>
        </p:txBody>
      </p:sp>
      <p:pic>
        <p:nvPicPr>
          <p:cNvPr id="62" name="Picture 6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93391" y="5655978"/>
            <a:ext cx="530653" cy="628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4"/>
          <a:stretch>
            <a:fillRect/>
          </a:stretch>
        </p:blipFill>
        <p:spPr>
          <a:xfrm>
            <a:off x="6228874" y="5393292"/>
            <a:ext cx="1059445" cy="1012721"/>
          </a:xfrm>
          <a:prstGeom prst="rect">
            <a:avLst/>
          </a:prstGeom>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1631216"/>
          </a:xfrm>
          <a:prstGeom prst="rect">
            <a:avLst/>
          </a:prstGeom>
          <a:noFill/>
          <a:ln>
            <a:noFill/>
          </a:ln>
        </p:spPr>
        <p:txBody>
          <a:bodyPr wrap="square" rtlCol="0">
            <a:spAutoFit/>
          </a:bodyPr>
          <a:lstStyle/>
          <a:p>
            <a:r>
              <a:rPr lang="en-US" sz="2000" dirty="0"/>
              <a:t>2. </a:t>
            </a:r>
            <a:r>
              <a:rPr lang="en-US" sz="2000" b="1" dirty="0"/>
              <a:t>Run &amp; Analyze:  </a:t>
            </a:r>
            <a:r>
              <a:rPr lang="en-US" sz="2000" dirty="0"/>
              <a:t>In CELLs A, B, and C there is some Python code. Pay attention to the code in each cell and run them. What happens when you run         each CELL? When you change some of the numbers in the code and run it, what happens? </a:t>
            </a:r>
          </a:p>
        </p:txBody>
      </p:sp>
      <p:pic>
        <p:nvPicPr>
          <p:cNvPr id="37" name="Picture 36">
            <a:extLst>
              <a:ext uri="{FF2B5EF4-FFF2-40B4-BE49-F238E27FC236}">
                <a16:creationId xmlns:a16="http://schemas.microsoft.com/office/drawing/2014/main" id="{2A525FEE-679B-8940-9722-1E3E609BD728}"/>
              </a:ext>
            </a:extLst>
          </p:cNvPr>
          <p:cNvPicPr/>
          <p:nvPr/>
        </p:nvPicPr>
        <p:blipFill>
          <a:blip r:embed="rId5">
            <a:extLst>
              <a:ext uri="{28A0092B-C50C-407E-A947-70E740481C1C}">
                <a14:useLocalDpi xmlns:a14="http://schemas.microsoft.com/office/drawing/2010/main" val="0"/>
              </a:ext>
            </a:extLst>
          </a:blip>
          <a:stretch>
            <a:fillRect/>
          </a:stretch>
        </p:blipFill>
        <p:spPr>
          <a:xfrm>
            <a:off x="10153352" y="1790859"/>
            <a:ext cx="477948" cy="247882"/>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4801707" y="2405903"/>
            <a:ext cx="881088" cy="1232524"/>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52" name="TextBox 51">
            <a:extLst>
              <a:ext uri="{FF2B5EF4-FFF2-40B4-BE49-F238E27FC236}">
                <a16:creationId xmlns:a16="http://schemas.microsoft.com/office/drawing/2014/main" id="{79909CA6-29D1-FE4F-82E5-D04236871E8F}"/>
              </a:ext>
            </a:extLst>
          </p:cNvPr>
          <p:cNvSpPr txBox="1"/>
          <p:nvPr/>
        </p:nvSpPr>
        <p:spPr>
          <a:xfrm>
            <a:off x="881434" y="5283008"/>
            <a:ext cx="4371578"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When a code is entered in the right order and without typos or errors, then your code </a:t>
            </a:r>
            <a:r>
              <a:rPr lang="en-US" sz="1400" b="1" dirty="0"/>
              <a:t>syntax</a:t>
            </a:r>
            <a:r>
              <a:rPr lang="en-US" sz="1400" dirty="0"/>
              <a:t> is good and the code will run.  </a:t>
            </a:r>
            <a:r>
              <a:rPr lang="en-US" sz="1400" b="1" dirty="0"/>
              <a:t>What’s syntax? </a:t>
            </a:r>
          </a:p>
          <a:p>
            <a:r>
              <a:rPr lang="en-US" sz="1400" dirty="0"/>
              <a:t>Talk about the syntax of this code:     </a:t>
            </a:r>
            <a:r>
              <a:rPr lang="en-US" sz="1400" b="1" dirty="0">
                <a:solidFill>
                  <a:srgbClr val="009051"/>
                </a:solidFill>
              </a:rPr>
              <a:t>fox</a:t>
            </a:r>
            <a:r>
              <a:rPr lang="en-US" sz="1400" dirty="0"/>
              <a:t> </a:t>
            </a:r>
            <a:r>
              <a:rPr lang="en-US" sz="1400" dirty="0" err="1"/>
              <a:t>i</a:t>
            </a:r>
            <a:r>
              <a:rPr lang="en-US" sz="1400" dirty="0"/>
              <a:t> </a:t>
            </a:r>
            <a:r>
              <a:rPr lang="en-US" sz="1400" b="1" dirty="0">
                <a:solidFill>
                  <a:srgbClr val="009051"/>
                </a:solidFill>
              </a:rPr>
              <a:t>in</a:t>
            </a:r>
            <a:r>
              <a:rPr lang="en-US" sz="1400" dirty="0">
                <a:solidFill>
                  <a:srgbClr val="009051"/>
                </a:solidFill>
              </a:rPr>
              <a:t> range 4):</a:t>
            </a:r>
            <a:endParaRPr lang="en-US" sz="1400" b="1" dirty="0"/>
          </a:p>
        </p:txBody>
      </p:sp>
      <p:sp>
        <p:nvSpPr>
          <p:cNvPr id="47" name="Oval Callout 46">
            <a:extLst>
              <a:ext uri="{FF2B5EF4-FFF2-40B4-BE49-F238E27FC236}">
                <a16:creationId xmlns:a16="http://schemas.microsoft.com/office/drawing/2014/main" id="{F01F8D64-1479-514B-9311-B1903D413EE1}"/>
              </a:ext>
            </a:extLst>
          </p:cNvPr>
          <p:cNvSpPr/>
          <p:nvPr/>
        </p:nvSpPr>
        <p:spPr>
          <a:xfrm>
            <a:off x="8394690" y="5792190"/>
            <a:ext cx="3238510" cy="550974"/>
          </a:xfrm>
          <a:prstGeom prst="wedgeEllipseCallout">
            <a:avLst>
              <a:gd name="adj1" fmla="val -68228"/>
              <a:gd name="adj2" fmla="val -24949"/>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Write down in your journal what you’ve learned. </a:t>
            </a:r>
          </a:p>
        </p:txBody>
      </p:sp>
      <p:pic>
        <p:nvPicPr>
          <p:cNvPr id="41" name="Picture 40">
            <a:extLst>
              <a:ext uri="{FF2B5EF4-FFF2-40B4-BE49-F238E27FC236}">
                <a16:creationId xmlns:a16="http://schemas.microsoft.com/office/drawing/2014/main" id="{FD9907D9-1E28-6346-8B27-0E404CFCBCD5}"/>
              </a:ext>
            </a:extLst>
          </p:cNvPr>
          <p:cNvPicPr/>
          <p:nvPr/>
        </p:nvPicPr>
        <p:blipFill rotWithShape="1">
          <a:blip r:embed="rId8">
            <a:extLst>
              <a:ext uri="{28A0092B-C50C-407E-A947-70E740481C1C}">
                <a14:useLocalDpi xmlns:a14="http://schemas.microsoft.com/office/drawing/2010/main" val="0"/>
              </a:ext>
            </a:extLst>
          </a:blip>
          <a:srcRect l="12196" t="14288" r="7317" b="14284"/>
          <a:stretch/>
        </p:blipFill>
        <p:spPr bwMode="auto">
          <a:xfrm>
            <a:off x="2484040" y="1182210"/>
            <a:ext cx="314325" cy="238125"/>
          </a:xfrm>
          <a:prstGeom prst="rect">
            <a:avLst/>
          </a:prstGeom>
          <a:noFill/>
          <a:ln>
            <a:noFill/>
          </a:ln>
          <a:extLst>
            <a:ext uri="{53640926-AAD7-44D8-BBD7-CCE9431645EC}">
              <a14:shadowObscured xmlns:a14="http://schemas.microsoft.com/office/drawing/2010/main"/>
            </a:ext>
          </a:extLst>
        </p:spPr>
      </p:pic>
      <p:sp>
        <p:nvSpPr>
          <p:cNvPr id="39" name="Oval Callout 38">
            <a:extLst>
              <a:ext uri="{FF2B5EF4-FFF2-40B4-BE49-F238E27FC236}">
                <a16:creationId xmlns:a16="http://schemas.microsoft.com/office/drawing/2014/main" id="{8D242D40-D11D-5441-9C96-B42EA76295FD}"/>
              </a:ext>
            </a:extLst>
          </p:cNvPr>
          <p:cNvSpPr/>
          <p:nvPr/>
        </p:nvSpPr>
        <p:spPr>
          <a:xfrm>
            <a:off x="961707" y="2732801"/>
            <a:ext cx="2962725" cy="930605"/>
          </a:xfrm>
          <a:prstGeom prst="wedgeEllipseCallout">
            <a:avLst>
              <a:gd name="adj1" fmla="val 83268"/>
              <a:gd name="adj2" fmla="val -4504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Once in this file, note that under title of activity 3.1, there are 3 CELLS:  A, B, C</a:t>
            </a:r>
          </a:p>
        </p:txBody>
      </p:sp>
      <p:pic>
        <p:nvPicPr>
          <p:cNvPr id="5" name="Picture 4">
            <a:extLst>
              <a:ext uri="{FF2B5EF4-FFF2-40B4-BE49-F238E27FC236}">
                <a16:creationId xmlns:a16="http://schemas.microsoft.com/office/drawing/2014/main" id="{B77B0496-5355-1C4E-8573-31203C9FE766}"/>
              </a:ext>
            </a:extLst>
          </p:cNvPr>
          <p:cNvPicPr>
            <a:picLocks noChangeAspect="1"/>
          </p:cNvPicPr>
          <p:nvPr/>
        </p:nvPicPr>
        <p:blipFill rotWithShape="1">
          <a:blip r:embed="rId9"/>
          <a:srcRect r="46929" b="48830"/>
          <a:stretch/>
        </p:blipFill>
        <p:spPr>
          <a:xfrm>
            <a:off x="8306658" y="2510876"/>
            <a:ext cx="1543051" cy="1096836"/>
          </a:xfrm>
          <a:prstGeom prst="rect">
            <a:avLst/>
          </a:prstGeom>
        </p:spPr>
      </p:pic>
      <p:sp>
        <p:nvSpPr>
          <p:cNvPr id="53" name="TextBox 52">
            <a:extLst>
              <a:ext uri="{FF2B5EF4-FFF2-40B4-BE49-F238E27FC236}">
                <a16:creationId xmlns:a16="http://schemas.microsoft.com/office/drawing/2014/main" id="{78DE84D0-BC14-8641-A715-209AE592BE38}"/>
              </a:ext>
            </a:extLst>
          </p:cNvPr>
          <p:cNvSpPr txBox="1"/>
          <p:nvPr/>
        </p:nvSpPr>
        <p:spPr>
          <a:xfrm>
            <a:off x="9758331" y="2453170"/>
            <a:ext cx="2147919"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In CELL B, what if you changed </a:t>
            </a:r>
            <a:r>
              <a:rPr lang="en-US" sz="1400" dirty="0" err="1"/>
              <a:t>step_i</a:t>
            </a:r>
            <a:r>
              <a:rPr lang="en-US" sz="1400" dirty="0"/>
              <a:t> value to 5?</a:t>
            </a:r>
          </a:p>
        </p:txBody>
      </p:sp>
      <p:sp>
        <p:nvSpPr>
          <p:cNvPr id="55" name="Left Arrow 54">
            <a:extLst>
              <a:ext uri="{FF2B5EF4-FFF2-40B4-BE49-F238E27FC236}">
                <a16:creationId xmlns:a16="http://schemas.microsoft.com/office/drawing/2014/main" id="{F332DFB3-B8A7-E64C-B56D-4DB63D0DF01F}"/>
              </a:ext>
            </a:extLst>
          </p:cNvPr>
          <p:cNvSpPr/>
          <p:nvPr/>
        </p:nvSpPr>
        <p:spPr>
          <a:xfrm>
            <a:off x="9489247" y="2711253"/>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BC88200-72AF-2342-8CDB-CCC5601DB935}"/>
              </a:ext>
            </a:extLst>
          </p:cNvPr>
          <p:cNvSpPr txBox="1"/>
          <p:nvPr/>
        </p:nvSpPr>
        <p:spPr>
          <a:xfrm>
            <a:off x="6321439" y="2777118"/>
            <a:ext cx="1680411" cy="738664"/>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differences do you notice between CELLS C and A &amp; B?</a:t>
            </a:r>
          </a:p>
        </p:txBody>
      </p:sp>
      <p:sp>
        <p:nvSpPr>
          <p:cNvPr id="43" name="TextBox 42">
            <a:extLst>
              <a:ext uri="{FF2B5EF4-FFF2-40B4-BE49-F238E27FC236}">
                <a16:creationId xmlns:a16="http://schemas.microsoft.com/office/drawing/2014/main" id="{4584AE91-0DF4-DE44-9EDB-962517E09284}"/>
              </a:ext>
            </a:extLst>
          </p:cNvPr>
          <p:cNvSpPr txBox="1"/>
          <p:nvPr/>
        </p:nvSpPr>
        <p:spPr>
          <a:xfrm>
            <a:off x="10151242" y="2989211"/>
            <a:ext cx="1754558" cy="523220"/>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pPr algn="r"/>
            <a:r>
              <a:rPr lang="en-US" sz="1400" dirty="0"/>
              <a:t>Use comments in the CELLs as a guide.</a:t>
            </a:r>
          </a:p>
        </p:txBody>
      </p:sp>
      <p:sp>
        <p:nvSpPr>
          <p:cNvPr id="48" name="TextBox 47">
            <a:extLst>
              <a:ext uri="{FF2B5EF4-FFF2-40B4-BE49-F238E27FC236}">
                <a16:creationId xmlns:a16="http://schemas.microsoft.com/office/drawing/2014/main" id="{0123F9B7-896C-0B4D-81C3-D3E0F6250BCC}"/>
              </a:ext>
            </a:extLst>
          </p:cNvPr>
          <p:cNvSpPr txBox="1"/>
          <p:nvPr/>
        </p:nvSpPr>
        <p:spPr>
          <a:xfrm>
            <a:off x="99886" y="3724394"/>
            <a:ext cx="5907885" cy="1631216"/>
          </a:xfrm>
          <a:prstGeom prst="rect">
            <a:avLst/>
          </a:prstGeom>
          <a:noFill/>
          <a:ln>
            <a:noFill/>
          </a:ln>
        </p:spPr>
        <p:txBody>
          <a:bodyPr wrap="square" rtlCol="0">
            <a:spAutoFit/>
          </a:bodyPr>
          <a:lstStyle/>
          <a:p>
            <a:pPr marL="303213" indent="-303213"/>
            <a:r>
              <a:rPr lang="en-US" sz="2000" dirty="0"/>
              <a:t>3.  </a:t>
            </a:r>
            <a:r>
              <a:rPr lang="en-US" sz="2000" b="1" dirty="0"/>
              <a:t>Think &amp; Create:  </a:t>
            </a:r>
            <a:r>
              <a:rPr lang="en-US" sz="2000" dirty="0"/>
              <a:t>Now it’s your time to show what you’ve learned. In PRACTICE CELLs A, B, and C type in the codes and run them to see how you are completing the challenge.  A little typo can be an issue for the code not to run.</a:t>
            </a:r>
          </a:p>
        </p:txBody>
      </p:sp>
      <p:sp>
        <p:nvSpPr>
          <p:cNvPr id="30" name="TextBox 29">
            <a:extLst>
              <a:ext uri="{FF2B5EF4-FFF2-40B4-BE49-F238E27FC236}">
                <a16:creationId xmlns:a16="http://schemas.microsoft.com/office/drawing/2014/main" id="{9CA1D536-FD2C-F943-A7EB-F27D8F4A48F7}"/>
              </a:ext>
            </a:extLst>
          </p:cNvPr>
          <p:cNvSpPr txBox="1"/>
          <p:nvPr/>
        </p:nvSpPr>
        <p:spPr>
          <a:xfrm>
            <a:off x="6471322" y="807346"/>
            <a:ext cx="5475426"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Tree>
    <p:extLst>
      <p:ext uri="{BB962C8B-B14F-4D97-AF65-F5344CB8AC3E}">
        <p14:creationId xmlns:p14="http://schemas.microsoft.com/office/powerpoint/2010/main" val="183667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43855" y="1673599"/>
            <a:ext cx="4412710" cy="2031325"/>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 3/  </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920804" y="38792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38343"/>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2737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989165"/>
            <a:ext cx="5906227" cy="2308324"/>
          </a:xfrm>
          <a:prstGeom prst="rect">
            <a:avLst/>
          </a:prstGeom>
          <a:noFill/>
        </p:spPr>
        <p:txBody>
          <a:bodyPr wrap="square" rtlCol="0">
            <a:spAutoFit/>
          </a:bodyPr>
          <a:lstStyle/>
          <a:p>
            <a:pPr marL="360362" indent="-342900">
              <a:buAutoNum type="arabicPeriod"/>
            </a:pPr>
            <a:r>
              <a:rPr lang="en-US" dirty="0"/>
              <a:t>Make sure that students use own words to define loop and how they see it working in computer programming. </a:t>
            </a:r>
          </a:p>
          <a:p>
            <a:pPr marL="360362" indent="-342900">
              <a:buAutoNum type="arabicPeriod"/>
            </a:pPr>
            <a:r>
              <a:rPr lang="en-US" dirty="0"/>
              <a:t>Have students work with different cells and compare the code across.</a:t>
            </a:r>
          </a:p>
          <a:p>
            <a:pPr marL="360362" indent="-342900">
              <a:buAutoNum type="arabicPeriod"/>
            </a:pPr>
            <a:r>
              <a:rPr lang="en-US" dirty="0"/>
              <a:t>When playing with numbers have students come up with own examples too.</a:t>
            </a:r>
          </a:p>
          <a:p>
            <a:pPr marL="360362" indent="-342900">
              <a:buAutoNum type="arabicPeriod"/>
            </a:pPr>
            <a:r>
              <a:rPr lang="en-US" dirty="0"/>
              <a:t> Have students debrief what they learned by experimenting and have them write notes in journal. </a:t>
            </a:r>
          </a:p>
        </p:txBody>
      </p:sp>
      <p:sp>
        <p:nvSpPr>
          <p:cNvPr id="12" name="Rectangle 11"/>
          <p:cNvSpPr/>
          <p:nvPr/>
        </p:nvSpPr>
        <p:spPr>
          <a:xfrm>
            <a:off x="49007" y="301363"/>
            <a:ext cx="11838193" cy="646331"/>
          </a:xfrm>
          <a:prstGeom prst="rect">
            <a:avLst/>
          </a:prstGeom>
        </p:spPr>
        <p:txBody>
          <a:bodyPr wrap="square">
            <a:spAutoFit/>
          </a:bodyPr>
          <a:lstStyle/>
          <a:p>
            <a:r>
              <a:rPr lang="en-US" sz="3600" b="1" dirty="0"/>
              <a:t>3.1. Using for Loops to Create Number Sequences</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457719" y="5979633"/>
            <a:ext cx="11508663" cy="353943"/>
          </a:xfrm>
          <a:prstGeom prst="rect">
            <a:avLst/>
          </a:prstGeom>
        </p:spPr>
        <p:txBody>
          <a:bodyPr wrap="none">
            <a:spAutoFit/>
          </a:bodyPr>
          <a:lstStyle/>
          <a:p>
            <a:r>
              <a:rPr lang="en-US" sz="1700" b="1" dirty="0"/>
              <a:t>Activity 1 Goal</a:t>
            </a:r>
            <a:r>
              <a:rPr lang="en-US" sz="1700" dirty="0"/>
              <a:t>:  Introduce students to the notion and relevance of loops, conditionals and sequential thinking in programming.</a:t>
            </a:r>
          </a:p>
        </p:txBody>
      </p:sp>
      <p:sp>
        <p:nvSpPr>
          <p:cNvPr id="14" name="Rectangle 13">
            <a:extLst>
              <a:ext uri="{FF2B5EF4-FFF2-40B4-BE49-F238E27FC236}">
                <a16:creationId xmlns:a16="http://schemas.microsoft.com/office/drawing/2014/main" id="{86D8A9EC-ED6F-6648-B8A6-2A8269CAD8F9}"/>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53282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534619" y="225608"/>
            <a:ext cx="11387125" cy="646331"/>
          </a:xfrm>
          <a:prstGeom prst="rect">
            <a:avLst/>
          </a:prstGeom>
        </p:spPr>
        <p:txBody>
          <a:bodyPr wrap="square">
            <a:spAutoFit/>
          </a:bodyPr>
          <a:lstStyle/>
          <a:p>
            <a:r>
              <a:rPr lang="en-US" sz="3600" b="1" dirty="0"/>
              <a:t>3.2. Guessing Numbers: Using Loops &amp; Conditionals</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540" y="1062638"/>
            <a:ext cx="5832110" cy="1477328"/>
          </a:xfrm>
          <a:prstGeom prst="rect">
            <a:avLst/>
          </a:prstGeom>
          <a:noFill/>
        </p:spPr>
        <p:txBody>
          <a:bodyPr wrap="square" rtlCol="0">
            <a:spAutoFit/>
          </a:bodyPr>
          <a:lstStyle/>
          <a:p>
            <a:pPr marL="130175" indent="-112713"/>
            <a:r>
              <a:rPr lang="en-US" dirty="0"/>
              <a:t>1. To program the game, we need </a:t>
            </a:r>
            <a:r>
              <a:rPr lang="en-US" b="1" dirty="0"/>
              <a:t>conditional statements</a:t>
            </a:r>
            <a:r>
              <a:rPr lang="en-US" dirty="0"/>
              <a:t>.  Computers understand conditions.  For example, </a:t>
            </a:r>
            <a:r>
              <a:rPr lang="en-US" b="1" dirty="0"/>
              <a:t>if </a:t>
            </a:r>
            <a:r>
              <a:rPr lang="en-US" dirty="0"/>
              <a:t>x = 5, </a:t>
            </a:r>
            <a:r>
              <a:rPr lang="en-US" b="1" dirty="0"/>
              <a:t>then </a:t>
            </a:r>
            <a:r>
              <a:rPr lang="en-US" dirty="0"/>
              <a:t>stop counting. </a:t>
            </a:r>
            <a:r>
              <a:rPr lang="en-US" i="1" dirty="0"/>
              <a:t>How do we know it is a condition? Do your math teachers give you conditions?</a:t>
            </a:r>
            <a:r>
              <a:rPr lang="en-US" dirty="0"/>
              <a:t> </a:t>
            </a:r>
            <a:r>
              <a:rPr lang="en-US" i="1" dirty="0"/>
              <a:t>How are the conditions in CELLS similar or different from each other? </a:t>
            </a:r>
          </a:p>
        </p:txBody>
      </p:sp>
      <p:sp>
        <p:nvSpPr>
          <p:cNvPr id="22" name="TextBox 21"/>
          <p:cNvSpPr txBox="1"/>
          <p:nvPr/>
        </p:nvSpPr>
        <p:spPr>
          <a:xfrm>
            <a:off x="6073049" y="1072344"/>
            <a:ext cx="6095778" cy="646331"/>
          </a:xfrm>
          <a:prstGeom prst="rect">
            <a:avLst/>
          </a:prstGeom>
          <a:noFill/>
        </p:spPr>
        <p:txBody>
          <a:bodyPr wrap="square" rtlCol="0">
            <a:spAutoFit/>
          </a:bodyPr>
          <a:lstStyle/>
          <a:p>
            <a:pPr marL="2462213" indent="-2462213"/>
            <a:r>
              <a:rPr lang="en-US" dirty="0"/>
              <a:t>2. </a:t>
            </a:r>
            <a:r>
              <a:rPr lang="en-US" b="1" dirty="0"/>
              <a:t>Clear</a:t>
            </a:r>
            <a:r>
              <a:rPr lang="en-US" dirty="0"/>
              <a:t> </a:t>
            </a:r>
            <a:r>
              <a:rPr lang="en-US" b="1" dirty="0"/>
              <a:t>CELLS</a:t>
            </a:r>
            <a:r>
              <a:rPr lang="en-US" dirty="0"/>
              <a:t> to enter new values or numbers. </a:t>
            </a:r>
            <a:r>
              <a:rPr lang="en-US" i="1" dirty="0"/>
              <a:t>Remember how to clear CELLS in </a:t>
            </a:r>
            <a:r>
              <a:rPr lang="en-US" b="1" i="1" dirty="0" err="1"/>
              <a:t>jupyter</a:t>
            </a:r>
            <a:r>
              <a:rPr lang="en-US" b="1" i="1" dirty="0"/>
              <a:t>?</a:t>
            </a:r>
          </a:p>
        </p:txBody>
      </p:sp>
      <p:sp>
        <p:nvSpPr>
          <p:cNvPr id="30" name="TextBox 29"/>
          <p:cNvSpPr txBox="1"/>
          <p:nvPr/>
        </p:nvSpPr>
        <p:spPr>
          <a:xfrm>
            <a:off x="94115" y="3831718"/>
            <a:ext cx="5959567" cy="1415772"/>
          </a:xfrm>
          <a:prstGeom prst="rect">
            <a:avLst/>
          </a:prstGeom>
          <a:noFill/>
        </p:spPr>
        <p:txBody>
          <a:bodyPr wrap="square" rtlCol="0">
            <a:spAutoFit/>
          </a:bodyPr>
          <a:lstStyle/>
          <a:p>
            <a:pPr marL="233363" indent="-233363">
              <a:buAutoNum type="arabicPeriod" startAt="3"/>
            </a:pPr>
            <a:r>
              <a:rPr lang="en-US" b="1" dirty="0"/>
              <a:t>Run &amp; Compare: </a:t>
            </a:r>
            <a:r>
              <a:rPr lang="en-US" sz="1600" dirty="0">
                <a:latin typeface="+mj-lt"/>
              </a:rPr>
              <a:t>What happens in CELLs 3.A and 3.B?  Why?</a:t>
            </a:r>
          </a:p>
          <a:p>
            <a:r>
              <a:rPr lang="en-US" sz="1600" dirty="0">
                <a:latin typeface="+mj-lt"/>
              </a:rPr>
              <a:t>3.A.</a:t>
            </a:r>
            <a:r>
              <a:rPr lang="en-US" sz="1600" b="1" dirty="0">
                <a:solidFill>
                  <a:srgbClr val="00B050"/>
                </a:solidFill>
                <a:latin typeface="+mj-lt"/>
              </a:rPr>
              <a:t>while</a:t>
            </a:r>
            <a:r>
              <a:rPr lang="en-US" sz="1600" dirty="0">
                <a:latin typeface="+mj-lt"/>
              </a:rPr>
              <a:t>(0):   			</a:t>
            </a:r>
            <a:r>
              <a:rPr lang="en-US" sz="1600" dirty="0"/>
              <a:t>3.B. </a:t>
            </a:r>
            <a:r>
              <a:rPr lang="en-US" sz="1600" b="1" dirty="0">
                <a:solidFill>
                  <a:srgbClr val="00B050"/>
                </a:solidFill>
                <a:latin typeface="+mj-lt"/>
              </a:rPr>
              <a:t>while</a:t>
            </a:r>
            <a:r>
              <a:rPr lang="en-US" sz="1600" dirty="0">
                <a:latin typeface="+mj-lt"/>
              </a:rPr>
              <a:t>(1==2):</a:t>
            </a:r>
          </a:p>
          <a:p>
            <a:r>
              <a:rPr lang="en-US" sz="1600" dirty="0">
                <a:latin typeface="+mj-lt"/>
              </a:rPr>
              <a:t>    	    </a:t>
            </a:r>
            <a:r>
              <a:rPr lang="en-US" sz="1600" b="1" dirty="0">
                <a:solidFill>
                  <a:srgbClr val="00B050"/>
                </a:solidFill>
                <a:latin typeface="+mj-lt"/>
              </a:rPr>
              <a:t>print</a:t>
            </a:r>
            <a:r>
              <a:rPr lang="en-US" sz="1600" dirty="0">
                <a:latin typeface="+mj-lt"/>
              </a:rPr>
              <a:t>(1)                      	   </a:t>
            </a:r>
            <a:r>
              <a:rPr lang="en-US" sz="1600" b="1" dirty="0">
                <a:solidFill>
                  <a:srgbClr val="00B050"/>
                </a:solidFill>
                <a:latin typeface="+mj-lt"/>
              </a:rPr>
              <a:t>print</a:t>
            </a:r>
            <a:r>
              <a:rPr lang="en-US" sz="1600" dirty="0">
                <a:latin typeface="+mj-lt"/>
              </a:rPr>
              <a:t>(1)</a:t>
            </a:r>
          </a:p>
          <a:p>
            <a:r>
              <a:rPr lang="en-US" dirty="0"/>
              <a:t>Change 2 to 1.  What happens? Why?</a:t>
            </a:r>
          </a:p>
          <a:p>
            <a:r>
              <a:rPr lang="en-US" dirty="0"/>
              <a:t>It’s called an infinite loop. </a:t>
            </a:r>
            <a:r>
              <a:rPr lang="en-US" i="1" dirty="0"/>
              <a:t>What’s the condition in the loop?</a:t>
            </a:r>
          </a:p>
        </p:txBody>
      </p:sp>
      <p:sp>
        <p:nvSpPr>
          <p:cNvPr id="33" name="TextBox 32"/>
          <p:cNvSpPr txBox="1"/>
          <p:nvPr/>
        </p:nvSpPr>
        <p:spPr>
          <a:xfrm>
            <a:off x="6014085" y="3891163"/>
            <a:ext cx="5930721" cy="707886"/>
          </a:xfrm>
          <a:prstGeom prst="rect">
            <a:avLst/>
          </a:prstGeom>
          <a:noFill/>
        </p:spPr>
        <p:txBody>
          <a:bodyPr wrap="square" rtlCol="0">
            <a:spAutoFit/>
          </a:bodyPr>
          <a:lstStyle/>
          <a:p>
            <a:pPr marL="176213" indent="-176213"/>
            <a:r>
              <a:rPr lang="en-US" sz="2000" dirty="0"/>
              <a:t>4. </a:t>
            </a:r>
            <a:r>
              <a:rPr lang="en-US" sz="2000" b="1" dirty="0"/>
              <a:t>Design: </a:t>
            </a:r>
            <a:r>
              <a:rPr lang="en-US" sz="2000" dirty="0"/>
              <a:t>In CELL E create your game. Change the code as you need. Plan the steps to play the game.</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19" name="TextBox 18">
            <a:extLst>
              <a:ext uri="{FF2B5EF4-FFF2-40B4-BE49-F238E27FC236}">
                <a16:creationId xmlns:a16="http://schemas.microsoft.com/office/drawing/2014/main" id="{22ED514C-60E8-5340-843B-2CF5B843FC8C}"/>
              </a:ext>
            </a:extLst>
          </p:cNvPr>
          <p:cNvSpPr txBox="1"/>
          <p:nvPr/>
        </p:nvSpPr>
        <p:spPr>
          <a:xfrm>
            <a:off x="8566501" y="2089748"/>
            <a:ext cx="2463338" cy="307777"/>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Also, always save your work!!</a:t>
            </a:r>
          </a:p>
        </p:txBody>
      </p:sp>
      <p:pic>
        <p:nvPicPr>
          <p:cNvPr id="38" name="Picture 37">
            <a:extLst>
              <a:ext uri="{FF2B5EF4-FFF2-40B4-BE49-F238E27FC236}">
                <a16:creationId xmlns:a16="http://schemas.microsoft.com/office/drawing/2014/main" id="{7C17BF30-43F9-CA4D-9EA7-6686B9DD8B19}"/>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09240" y="4596786"/>
            <a:ext cx="972083" cy="968701"/>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4123953" y="4111796"/>
            <a:ext cx="1899737" cy="558377"/>
          </a:xfrm>
          <a:prstGeom prst="wedgeEllipseCallout">
            <a:avLst>
              <a:gd name="adj1" fmla="val -58697"/>
              <a:gd name="adj2" fmla="val 21613"/>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If your code runs forever, press stop</a:t>
            </a:r>
          </a:p>
        </p:txBody>
      </p:sp>
      <p:pic>
        <p:nvPicPr>
          <p:cNvPr id="9" name="Picture 8">
            <a:extLst>
              <a:ext uri="{FF2B5EF4-FFF2-40B4-BE49-F238E27FC236}">
                <a16:creationId xmlns:a16="http://schemas.microsoft.com/office/drawing/2014/main" id="{C641B263-8AB5-7C44-A993-B82D0DD7E4DD}"/>
              </a:ext>
            </a:extLst>
          </p:cNvPr>
          <p:cNvPicPr>
            <a:picLocks noChangeAspect="1"/>
          </p:cNvPicPr>
          <p:nvPr/>
        </p:nvPicPr>
        <p:blipFill>
          <a:blip r:embed="rId4"/>
          <a:stretch>
            <a:fillRect/>
          </a:stretch>
        </p:blipFill>
        <p:spPr>
          <a:xfrm>
            <a:off x="1473719" y="2625976"/>
            <a:ext cx="4459050" cy="1176127"/>
          </a:xfrm>
          <a:prstGeom prst="rect">
            <a:avLst/>
          </a:prstGeom>
        </p:spPr>
      </p:pic>
      <p:sp>
        <p:nvSpPr>
          <p:cNvPr id="2" name="TextBox 1"/>
          <p:cNvSpPr txBox="1"/>
          <p:nvPr/>
        </p:nvSpPr>
        <p:spPr>
          <a:xfrm>
            <a:off x="137907" y="2577016"/>
            <a:ext cx="1324007"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b="1" dirty="0"/>
              <a:t>Run</a:t>
            </a:r>
            <a:r>
              <a:rPr lang="en-US" sz="1400" dirty="0"/>
              <a:t>: CELLS A &amp; B to explore conditions. Try out different numbers.</a:t>
            </a:r>
            <a:endParaRPr lang="en-US" sz="1400" i="1" dirty="0"/>
          </a:p>
        </p:txBody>
      </p:sp>
      <p:sp>
        <p:nvSpPr>
          <p:cNvPr id="3" name="TextBox 2"/>
          <p:cNvSpPr txBox="1"/>
          <p:nvPr/>
        </p:nvSpPr>
        <p:spPr>
          <a:xfrm>
            <a:off x="4291862" y="2175310"/>
            <a:ext cx="1581148" cy="461665"/>
          </a:xfrm>
          <a:prstGeom prst="rect">
            <a:avLst/>
          </a:prstGeom>
          <a:solidFill>
            <a:schemeClr val="accent2">
              <a:lumMod val="20000"/>
              <a:lumOff val="80000"/>
            </a:schemeClr>
          </a:solidFill>
          <a:ln>
            <a:solidFill>
              <a:schemeClr val="accent2"/>
            </a:solidFill>
          </a:ln>
        </p:spPr>
        <p:txBody>
          <a:bodyPr wrap="square" rtlCol="0">
            <a:spAutoFit/>
          </a:bodyPr>
          <a:lstStyle/>
          <a:p>
            <a:pPr algn="ctr"/>
            <a:r>
              <a:rPr lang="en-US" sz="1200" dirty="0"/>
              <a:t>In the code, where’s the ‘condition’? </a:t>
            </a:r>
          </a:p>
        </p:txBody>
      </p:sp>
      <p:sp>
        <p:nvSpPr>
          <p:cNvPr id="18" name="Down Arrow 17">
            <a:extLst>
              <a:ext uri="{FF2B5EF4-FFF2-40B4-BE49-F238E27FC236}">
                <a16:creationId xmlns:a16="http://schemas.microsoft.com/office/drawing/2014/main" id="{80A9357C-FDC2-834D-A03C-B0338F80DEDB}"/>
              </a:ext>
            </a:extLst>
          </p:cNvPr>
          <p:cNvSpPr/>
          <p:nvPr/>
        </p:nvSpPr>
        <p:spPr>
          <a:xfrm>
            <a:off x="5553855" y="2452984"/>
            <a:ext cx="325057" cy="542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462AC4B-E1CF-C949-A61D-FD42371F89B1}"/>
              </a:ext>
            </a:extLst>
          </p:cNvPr>
          <p:cNvPicPr>
            <a:picLocks noChangeAspect="1"/>
          </p:cNvPicPr>
          <p:nvPr/>
        </p:nvPicPr>
        <p:blipFill>
          <a:blip r:embed="rId5"/>
          <a:stretch>
            <a:fillRect/>
          </a:stretch>
        </p:blipFill>
        <p:spPr>
          <a:xfrm>
            <a:off x="6023690" y="1437373"/>
            <a:ext cx="2483771" cy="2287130"/>
          </a:xfrm>
          <a:prstGeom prst="rect">
            <a:avLst/>
          </a:prstGeom>
        </p:spPr>
      </p:pic>
      <p:cxnSp>
        <p:nvCxnSpPr>
          <p:cNvPr id="41" name="Straight Arrow Connector 40">
            <a:extLst>
              <a:ext uri="{FF2B5EF4-FFF2-40B4-BE49-F238E27FC236}">
                <a16:creationId xmlns:a16="http://schemas.microsoft.com/office/drawing/2014/main" id="{CE56BE49-BA1C-7A49-B62A-76638D9F790B}"/>
              </a:ext>
            </a:extLst>
          </p:cNvPr>
          <p:cNvCxnSpPr>
            <a:cxnSpLocks/>
          </p:cNvCxnSpPr>
          <p:nvPr/>
        </p:nvCxnSpPr>
        <p:spPr>
          <a:xfrm flipH="1">
            <a:off x="7788729" y="3279156"/>
            <a:ext cx="1211923" cy="338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975EADC-C334-7748-87F2-24773948E48C}"/>
              </a:ext>
            </a:extLst>
          </p:cNvPr>
          <p:cNvGrpSpPr/>
          <p:nvPr/>
        </p:nvGrpSpPr>
        <p:grpSpPr>
          <a:xfrm>
            <a:off x="7369781" y="1668927"/>
            <a:ext cx="1106502" cy="1418298"/>
            <a:chOff x="8787631" y="2419014"/>
            <a:chExt cx="1106502" cy="1418298"/>
          </a:xfrm>
        </p:grpSpPr>
        <p:sp>
          <p:nvSpPr>
            <p:cNvPr id="43" name="Rounded Rectangle 42">
              <a:extLst>
                <a:ext uri="{FF2B5EF4-FFF2-40B4-BE49-F238E27FC236}">
                  <a16:creationId xmlns:a16="http://schemas.microsoft.com/office/drawing/2014/main" id="{229396FD-1278-8F45-BB93-715B62554FB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n 1">
              <a:extLst>
                <a:ext uri="{FF2B5EF4-FFF2-40B4-BE49-F238E27FC236}">
                  <a16:creationId xmlns:a16="http://schemas.microsoft.com/office/drawing/2014/main" id="{244F6080-070A-0244-871D-DAC834A25C4F}"/>
                </a:ext>
              </a:extLst>
            </p:cNvPr>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39" name="Rounded Rectangular Callout 38">
            <a:extLst>
              <a:ext uri="{FF2B5EF4-FFF2-40B4-BE49-F238E27FC236}">
                <a16:creationId xmlns:a16="http://schemas.microsoft.com/office/drawing/2014/main" id="{3A997C36-CB70-DD4D-9916-CA7D22B04C92}"/>
              </a:ext>
            </a:extLst>
          </p:cNvPr>
          <p:cNvSpPr/>
          <p:nvPr/>
        </p:nvSpPr>
        <p:spPr>
          <a:xfrm>
            <a:off x="9000652" y="2933103"/>
            <a:ext cx="2510033" cy="692106"/>
          </a:xfrm>
          <a:prstGeom prst="wedgeRoundRectCallout">
            <a:avLst>
              <a:gd name="adj1" fmla="val -94414"/>
              <a:gd name="adj2" fmla="val -140236"/>
              <a:gd name="adj3" fmla="val 166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Clear cell results by following these steps. Or click on run again:</a:t>
            </a:r>
          </a:p>
        </p:txBody>
      </p:sp>
      <p:pic>
        <p:nvPicPr>
          <p:cNvPr id="45" name="Picture 44">
            <a:extLst>
              <a:ext uri="{FF2B5EF4-FFF2-40B4-BE49-F238E27FC236}">
                <a16:creationId xmlns:a16="http://schemas.microsoft.com/office/drawing/2014/main" id="{B7A16664-2FFE-524F-A040-19ECDC70C8BC}"/>
              </a:ext>
            </a:extLst>
          </p:cNvPr>
          <p:cNvPicPr>
            <a:picLocks noChangeAspect="1"/>
          </p:cNvPicPr>
          <p:nvPr/>
        </p:nvPicPr>
        <p:blipFill rotWithShape="1">
          <a:blip r:embed="rId8">
            <a:clrChange>
              <a:clrFrom>
                <a:srgbClr val="FFFFFF"/>
              </a:clrFrom>
              <a:clrTo>
                <a:srgbClr val="FFFFFF">
                  <a:alpha val="0"/>
                </a:srgbClr>
              </a:clrTo>
            </a:clrChange>
          </a:blip>
          <a:srcRect r="87341" b="5235"/>
          <a:stretch/>
        </p:blipFill>
        <p:spPr>
          <a:xfrm>
            <a:off x="10899518" y="1839080"/>
            <a:ext cx="951775" cy="791211"/>
          </a:xfrm>
          <a:prstGeom prst="rect">
            <a:avLst/>
          </a:prstGeom>
        </p:spPr>
      </p:pic>
      <p:pic>
        <p:nvPicPr>
          <p:cNvPr id="15" name="Picture 14">
            <a:extLst>
              <a:ext uri="{FF2B5EF4-FFF2-40B4-BE49-F238E27FC236}">
                <a16:creationId xmlns:a16="http://schemas.microsoft.com/office/drawing/2014/main" id="{84588C19-8D93-294C-9E09-CCEA26425C40}"/>
              </a:ext>
            </a:extLst>
          </p:cNvPr>
          <p:cNvPicPr>
            <a:picLocks noChangeAspect="1"/>
          </p:cNvPicPr>
          <p:nvPr/>
        </p:nvPicPr>
        <p:blipFill rotWithShape="1">
          <a:blip r:embed="rId9"/>
          <a:srcRect t="51446" r="7901" b="37882"/>
          <a:stretch/>
        </p:blipFill>
        <p:spPr>
          <a:xfrm>
            <a:off x="2516606" y="5938179"/>
            <a:ext cx="3395697" cy="236934"/>
          </a:xfrm>
          <a:prstGeom prst="rect">
            <a:avLst/>
          </a:prstGeom>
        </p:spPr>
      </p:pic>
      <p:sp>
        <p:nvSpPr>
          <p:cNvPr id="46" name="TextBox 45">
            <a:extLst>
              <a:ext uri="{FF2B5EF4-FFF2-40B4-BE49-F238E27FC236}">
                <a16:creationId xmlns:a16="http://schemas.microsoft.com/office/drawing/2014/main" id="{54F2EF61-C095-3048-B7F4-6E98CF02B6B1}"/>
              </a:ext>
            </a:extLst>
          </p:cNvPr>
          <p:cNvSpPr txBox="1"/>
          <p:nvPr/>
        </p:nvSpPr>
        <p:spPr>
          <a:xfrm>
            <a:off x="6102199" y="5729201"/>
            <a:ext cx="2576370"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b="1" dirty="0"/>
              <a:t>Think</a:t>
            </a:r>
            <a:r>
              <a:rPr lang="en-US" sz="1400" dirty="0"/>
              <a:t>: what code will help you create your game?</a:t>
            </a:r>
          </a:p>
        </p:txBody>
      </p:sp>
      <p:sp>
        <p:nvSpPr>
          <p:cNvPr id="47" name="TextBox 46">
            <a:extLst>
              <a:ext uri="{FF2B5EF4-FFF2-40B4-BE49-F238E27FC236}">
                <a16:creationId xmlns:a16="http://schemas.microsoft.com/office/drawing/2014/main" id="{96338399-E82F-6C4C-B134-282A26D106E8}"/>
              </a:ext>
            </a:extLst>
          </p:cNvPr>
          <p:cNvSpPr txBox="1"/>
          <p:nvPr/>
        </p:nvSpPr>
        <p:spPr>
          <a:xfrm>
            <a:off x="6482080" y="785830"/>
            <a:ext cx="5475426"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
        <p:nvSpPr>
          <p:cNvPr id="49" name="TextBox 48">
            <a:extLst>
              <a:ext uri="{FF2B5EF4-FFF2-40B4-BE49-F238E27FC236}">
                <a16:creationId xmlns:a16="http://schemas.microsoft.com/office/drawing/2014/main" id="{5D608678-B0F0-8148-B87D-700D3E00352A}"/>
              </a:ext>
            </a:extLst>
          </p:cNvPr>
          <p:cNvSpPr txBox="1"/>
          <p:nvPr/>
        </p:nvSpPr>
        <p:spPr>
          <a:xfrm>
            <a:off x="8566501" y="4662060"/>
            <a:ext cx="3413885" cy="1600438"/>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b="1" dirty="0"/>
              <a:t>Think &amp; Compare: </a:t>
            </a:r>
          </a:p>
          <a:p>
            <a:r>
              <a:rPr lang="en-US" sz="1600" i="1" dirty="0"/>
              <a:t>How are these statement different? What do they do? </a:t>
            </a:r>
          </a:p>
          <a:p>
            <a:r>
              <a:rPr lang="en-US" sz="1600" b="1" dirty="0"/>
              <a:t>-</a:t>
            </a:r>
            <a:r>
              <a:rPr lang="en-US" sz="1600" b="1" dirty="0">
                <a:solidFill>
                  <a:srgbClr val="009051"/>
                </a:solidFill>
              </a:rPr>
              <a:t>for</a:t>
            </a:r>
            <a:r>
              <a:rPr lang="en-US" sz="1600" dirty="0"/>
              <a:t> </a:t>
            </a:r>
            <a:r>
              <a:rPr lang="en-US" sz="1600" dirty="0" err="1"/>
              <a:t>i</a:t>
            </a:r>
            <a:r>
              <a:rPr lang="en-US" sz="1600" dirty="0"/>
              <a:t> </a:t>
            </a:r>
            <a:r>
              <a:rPr lang="en-US" sz="1600" b="1" dirty="0">
                <a:solidFill>
                  <a:srgbClr val="009051"/>
                </a:solidFill>
              </a:rPr>
              <a:t>in</a:t>
            </a:r>
            <a:r>
              <a:rPr lang="en-US" sz="1600" dirty="0">
                <a:solidFill>
                  <a:srgbClr val="009051"/>
                </a:solidFill>
              </a:rPr>
              <a:t> range</a:t>
            </a:r>
            <a:r>
              <a:rPr lang="en-US" sz="1600" dirty="0"/>
              <a:t>(</a:t>
            </a:r>
            <a:r>
              <a:rPr lang="en-US" sz="1600" dirty="0" err="1"/>
              <a:t>start_i</a:t>
            </a:r>
            <a:r>
              <a:rPr lang="en-US" sz="1600" dirty="0"/>
              <a:t>, </a:t>
            </a:r>
            <a:r>
              <a:rPr lang="en-US" sz="1600" dirty="0" err="1"/>
              <a:t>stop_i</a:t>
            </a:r>
            <a:r>
              <a:rPr lang="en-US" sz="1600" dirty="0"/>
              <a:t>, </a:t>
            </a:r>
            <a:r>
              <a:rPr lang="en-US" sz="1600" dirty="0" err="1"/>
              <a:t>step_i</a:t>
            </a:r>
            <a:r>
              <a:rPr lang="en-US" sz="1600" dirty="0"/>
              <a:t>):</a:t>
            </a:r>
          </a:p>
          <a:p>
            <a:r>
              <a:rPr lang="en-US" b="1" dirty="0"/>
              <a:t>-</a:t>
            </a:r>
            <a:r>
              <a:rPr lang="en-US" b="1" dirty="0">
                <a:solidFill>
                  <a:srgbClr val="00B050"/>
                </a:solidFill>
              </a:rPr>
              <a:t>if</a:t>
            </a:r>
            <a:r>
              <a:rPr lang="en-US" dirty="0"/>
              <a:t> (number = = </a:t>
            </a:r>
            <a:r>
              <a:rPr lang="en-US" dirty="0" err="1"/>
              <a:t>secret_number</a:t>
            </a:r>
            <a:r>
              <a:rPr lang="en-US" dirty="0"/>
              <a:t>):</a:t>
            </a:r>
          </a:p>
          <a:p>
            <a:r>
              <a:rPr lang="en-US" sz="1600" b="1" dirty="0"/>
              <a:t>-</a:t>
            </a:r>
            <a:r>
              <a:rPr lang="en-US" sz="1600" b="1" dirty="0">
                <a:solidFill>
                  <a:srgbClr val="00B050"/>
                </a:solidFill>
              </a:rPr>
              <a:t>while</a:t>
            </a:r>
            <a:r>
              <a:rPr lang="en-US" sz="1600" dirty="0"/>
              <a:t> (number != </a:t>
            </a:r>
            <a:r>
              <a:rPr lang="en-US" sz="1600" dirty="0" err="1"/>
              <a:t>secret_number</a:t>
            </a:r>
            <a:r>
              <a:rPr lang="en-US" sz="1600" dirty="0"/>
              <a:t>):</a:t>
            </a:r>
          </a:p>
        </p:txBody>
      </p:sp>
      <p:pic>
        <p:nvPicPr>
          <p:cNvPr id="35" name="Picture 34">
            <a:extLst>
              <a:ext uri="{FF2B5EF4-FFF2-40B4-BE49-F238E27FC236}">
                <a16:creationId xmlns:a16="http://schemas.microsoft.com/office/drawing/2014/main" id="{E7D9778E-0C29-A24F-8D1F-F668CCD7E889}"/>
              </a:ext>
            </a:extLst>
          </p:cNvPr>
          <p:cNvPicPr/>
          <p:nvPr/>
        </p:nvPicPr>
        <p:blipFill>
          <a:blip r:embed="rId10">
            <a:extLst>
              <a:ext uri="{28A0092B-C50C-407E-A947-70E740481C1C}">
                <a14:useLocalDpi xmlns:a14="http://schemas.microsoft.com/office/drawing/2010/main" val="0"/>
              </a:ext>
            </a:extLst>
          </a:blip>
          <a:stretch>
            <a:fillRect/>
          </a:stretch>
        </p:blipFill>
        <p:spPr>
          <a:xfrm>
            <a:off x="11086412" y="3451706"/>
            <a:ext cx="477948" cy="247882"/>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8EE1130F-C743-564B-B7C8-16AFBD531502}"/>
              </a:ext>
            </a:extLst>
          </p:cNvPr>
          <p:cNvPicPr>
            <a:picLocks noChangeAspect="1"/>
          </p:cNvPicPr>
          <p:nvPr/>
        </p:nvPicPr>
        <p:blipFill rotWithShape="1">
          <a:blip r:embed="rId11"/>
          <a:srcRect l="-6547" t="-1" r="18345" b="-1"/>
          <a:stretch/>
        </p:blipFill>
        <p:spPr>
          <a:xfrm>
            <a:off x="5688648" y="4282510"/>
            <a:ext cx="244121" cy="246855"/>
          </a:xfrm>
          <a:prstGeom prst="rect">
            <a:avLst/>
          </a:prstGeom>
        </p:spPr>
      </p:pic>
      <p:sp>
        <p:nvSpPr>
          <p:cNvPr id="40" name="TextBox 39">
            <a:extLst>
              <a:ext uri="{FF2B5EF4-FFF2-40B4-BE49-F238E27FC236}">
                <a16:creationId xmlns:a16="http://schemas.microsoft.com/office/drawing/2014/main" id="{67432FD8-354C-D840-A594-0462CF2952D5}"/>
              </a:ext>
            </a:extLst>
          </p:cNvPr>
          <p:cNvSpPr txBox="1"/>
          <p:nvPr/>
        </p:nvSpPr>
        <p:spPr>
          <a:xfrm>
            <a:off x="4052182" y="3500468"/>
            <a:ext cx="1833958" cy="27699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1200" dirty="0"/>
              <a:t>What do strings do here?</a:t>
            </a:r>
          </a:p>
        </p:txBody>
      </p:sp>
      <p:sp>
        <p:nvSpPr>
          <p:cNvPr id="12" name="Rectangle 11">
            <a:extLst>
              <a:ext uri="{FF2B5EF4-FFF2-40B4-BE49-F238E27FC236}">
                <a16:creationId xmlns:a16="http://schemas.microsoft.com/office/drawing/2014/main" id="{A50E29A6-84EB-E646-8EE9-EA2BDE019ACE}"/>
              </a:ext>
            </a:extLst>
          </p:cNvPr>
          <p:cNvSpPr/>
          <p:nvPr/>
        </p:nvSpPr>
        <p:spPr>
          <a:xfrm>
            <a:off x="28800" y="5228093"/>
            <a:ext cx="4681987" cy="646331"/>
          </a:xfrm>
          <a:prstGeom prst="rect">
            <a:avLst/>
          </a:prstGeom>
        </p:spPr>
        <p:txBody>
          <a:bodyPr wrap="square">
            <a:spAutoFit/>
          </a:bodyPr>
          <a:lstStyle/>
          <a:p>
            <a:r>
              <a:rPr lang="en-US" b="1" dirty="0"/>
              <a:t>Run </a:t>
            </a:r>
            <a:r>
              <a:rPr lang="en-US" dirty="0"/>
              <a:t>and change values in CELLs C and D.</a:t>
            </a:r>
          </a:p>
          <a:p>
            <a:r>
              <a:rPr lang="en-US" dirty="0"/>
              <a:t>Which of these ideas can you use in your game?</a:t>
            </a:r>
          </a:p>
        </p:txBody>
      </p:sp>
      <p:pic>
        <p:nvPicPr>
          <p:cNvPr id="14" name="Picture 13"/>
          <p:cNvPicPr>
            <a:picLocks noChangeAspect="1"/>
          </p:cNvPicPr>
          <p:nvPr/>
        </p:nvPicPr>
        <p:blipFill>
          <a:blip r:embed="rId12"/>
          <a:stretch>
            <a:fillRect/>
          </a:stretch>
        </p:blipFill>
        <p:spPr>
          <a:xfrm rot="13008263">
            <a:off x="4492733" y="5361914"/>
            <a:ext cx="568101" cy="644166"/>
          </a:xfrm>
          <a:prstGeom prst="rect">
            <a:avLst/>
          </a:prstGeom>
        </p:spPr>
      </p:pic>
      <p:sp>
        <p:nvSpPr>
          <p:cNvPr id="51" name="TextBox 50">
            <a:extLst>
              <a:ext uri="{FF2B5EF4-FFF2-40B4-BE49-F238E27FC236}">
                <a16:creationId xmlns:a16="http://schemas.microsoft.com/office/drawing/2014/main" id="{FAAA3C90-731D-4045-8B3E-0D8CF581AA9C}"/>
              </a:ext>
            </a:extLst>
          </p:cNvPr>
          <p:cNvSpPr txBox="1"/>
          <p:nvPr/>
        </p:nvSpPr>
        <p:spPr>
          <a:xfrm>
            <a:off x="506663" y="5852757"/>
            <a:ext cx="1825663"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b="1" dirty="0">
                <a:solidFill>
                  <a:srgbClr val="7030A0"/>
                </a:solidFill>
              </a:rPr>
              <a:t>!</a:t>
            </a:r>
            <a:r>
              <a:rPr lang="en-US" sz="1400" b="1" dirty="0"/>
              <a:t>=</a:t>
            </a:r>
            <a:r>
              <a:rPr lang="en-US" sz="1400" dirty="0"/>
              <a:t>  means </a:t>
            </a:r>
            <a:r>
              <a:rPr lang="en-US" sz="1400" b="1" dirty="0"/>
              <a:t>not equal</a:t>
            </a:r>
          </a:p>
          <a:p>
            <a:r>
              <a:rPr lang="en-US" sz="1400" dirty="0"/>
              <a:t>Why is it useful here?</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394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FontTx/>
              <a:buAutoNum type="arabicPeriod"/>
            </a:pPr>
            <a:r>
              <a:rPr lang="en-US" dirty="0"/>
              <a:t>Folder: /pi/AOLME/Session 3/  </a:t>
            </a:r>
          </a:p>
          <a:p>
            <a:pPr marL="360362" indent="-342900">
              <a:buAutoNum type="arabicPeriod"/>
            </a:pPr>
            <a:r>
              <a:rPr lang="en-US" dirty="0"/>
              <a:t>Raspberry Pi and Monitor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1168744" y="311145"/>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2862322"/>
          </a:xfrm>
          <a:prstGeom prst="rect">
            <a:avLst/>
          </a:prstGeom>
          <a:noFill/>
        </p:spPr>
        <p:txBody>
          <a:bodyPr wrap="square" rtlCol="0">
            <a:spAutoFit/>
          </a:bodyPr>
          <a:lstStyle/>
          <a:p>
            <a:pPr marL="360362" indent="-342900">
              <a:buAutoNum type="arabicPeriod"/>
            </a:pPr>
            <a:r>
              <a:rPr lang="en-US" dirty="0"/>
              <a:t>Make sure that students understand the conceptual understanding of loops and conditionals (if) as they ‘play’ with the code.</a:t>
            </a:r>
          </a:p>
          <a:p>
            <a:pPr marL="360362" indent="-342900">
              <a:buAutoNum type="arabicPeriod"/>
            </a:pPr>
            <a:r>
              <a:rPr lang="en-US" dirty="0"/>
              <a:t>When running each cell, make sure to have them predict and then try to identify what each code lines does. Perhaps changing numbers can help figure out better what the codes do.</a:t>
            </a:r>
          </a:p>
          <a:p>
            <a:pPr marL="360362" indent="-342900">
              <a:buAutoNum type="arabicPeriod"/>
            </a:pPr>
            <a:r>
              <a:rPr lang="en-US" dirty="0"/>
              <a:t>Contrast what codes do across cells.</a:t>
            </a:r>
          </a:p>
          <a:p>
            <a:pPr marL="360362" indent="-342900">
              <a:buAutoNum type="arabicPeriod"/>
            </a:pPr>
            <a:r>
              <a:rPr lang="en-US" dirty="0"/>
              <a:t>Discuss how the order of operations, grouping and definitions of variables might help solving a problem.</a:t>
            </a:r>
          </a:p>
        </p:txBody>
      </p:sp>
      <p:sp>
        <p:nvSpPr>
          <p:cNvPr id="12" name="Rectangle 11"/>
          <p:cNvSpPr/>
          <p:nvPr/>
        </p:nvSpPr>
        <p:spPr>
          <a:xfrm>
            <a:off x="83479" y="298973"/>
            <a:ext cx="11714790" cy="646331"/>
          </a:xfrm>
          <a:prstGeom prst="rect">
            <a:avLst/>
          </a:prstGeom>
        </p:spPr>
        <p:txBody>
          <a:bodyPr wrap="square">
            <a:spAutoFit/>
          </a:bodyPr>
          <a:lstStyle/>
          <a:p>
            <a:r>
              <a:rPr lang="en-US" sz="3600" b="1" dirty="0"/>
              <a:t>3.2. Guessing Numbers: Using Loops &amp; Conditionals</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2436949" y="5831948"/>
            <a:ext cx="8531075" cy="369332"/>
          </a:xfrm>
          <a:prstGeom prst="rect">
            <a:avLst/>
          </a:prstGeom>
        </p:spPr>
        <p:txBody>
          <a:bodyPr wrap="square">
            <a:spAutoFit/>
          </a:bodyPr>
          <a:lstStyle/>
          <a:p>
            <a:r>
              <a:rPr lang="en-US" b="1" dirty="0"/>
              <a:t>Activity 2 Goal: </a:t>
            </a:r>
            <a:r>
              <a:rPr lang="en-US" dirty="0"/>
              <a:t>Understand the link between algorithms and mathematics. </a:t>
            </a:r>
          </a:p>
        </p:txBody>
      </p:sp>
      <p:sp>
        <p:nvSpPr>
          <p:cNvPr id="14" name="Rectangle 13">
            <a:extLst>
              <a:ext uri="{FF2B5EF4-FFF2-40B4-BE49-F238E27FC236}">
                <a16:creationId xmlns:a16="http://schemas.microsoft.com/office/drawing/2014/main" id="{D31C6D7E-42D5-7849-83B7-ED3EF602123A}"/>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130836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6603296" y="3346473"/>
            <a:ext cx="2502138" cy="369332"/>
          </a:xfrm>
          <a:prstGeom prst="rect">
            <a:avLst/>
          </a:prstGeom>
          <a:solidFill>
            <a:schemeClr val="accent1">
              <a:lumMod val="40000"/>
              <a:lumOff val="60000"/>
            </a:schemeClr>
          </a:solidFill>
          <a:ln>
            <a:solidFill>
              <a:schemeClr val="accent1"/>
            </a:solidFill>
          </a:ln>
        </p:spPr>
        <p:txBody>
          <a:bodyPr wrap="square" rtlCol="0">
            <a:spAutoFit/>
          </a:bodyPr>
          <a:lstStyle/>
          <a:p>
            <a:pPr marL="15875" indent="-15875" algn="r"/>
            <a:r>
              <a:rPr lang="en-US" dirty="0"/>
              <a:t>Always save your work.</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623640" y="309013"/>
            <a:ext cx="10860815" cy="646331"/>
          </a:xfrm>
          <a:prstGeom prst="rect">
            <a:avLst/>
          </a:prstGeom>
        </p:spPr>
        <p:txBody>
          <a:bodyPr wrap="square">
            <a:spAutoFit/>
          </a:bodyPr>
          <a:lstStyle/>
          <a:p>
            <a:r>
              <a:rPr lang="en-US" sz="3600" b="1" dirty="0"/>
              <a:t>3.3. Moving the AOLME Sprite with Python IDLE </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67371" y="1221738"/>
            <a:ext cx="3213905" cy="2554545"/>
          </a:xfrm>
          <a:prstGeom prst="rect">
            <a:avLst/>
          </a:prstGeom>
          <a:noFill/>
        </p:spPr>
        <p:txBody>
          <a:bodyPr wrap="square" rtlCol="0">
            <a:spAutoFit/>
          </a:bodyPr>
          <a:lstStyle/>
          <a:p>
            <a:pPr marL="242888" indent="-227013">
              <a:buAutoNum type="arabicPeriod"/>
            </a:pPr>
            <a:r>
              <a:rPr lang="en-US" sz="2000" b="1" dirty="0"/>
              <a:t>Think &amp; Plan: </a:t>
            </a:r>
            <a:r>
              <a:rPr lang="en-US" sz="2000" dirty="0"/>
              <a:t>AOLME wants to go around the park. Can you help him? Think: </a:t>
            </a:r>
            <a:r>
              <a:rPr lang="en-US" sz="2000" i="1" dirty="0"/>
              <a:t>How much and in what directions will AOLME need to move to go around the park?</a:t>
            </a:r>
          </a:p>
          <a:p>
            <a:pPr marL="15875" algn="r"/>
            <a:r>
              <a:rPr lang="en-US" sz="2000" dirty="0"/>
              <a:t> Think &amp; make a plan..</a:t>
            </a:r>
          </a:p>
        </p:txBody>
      </p:sp>
      <p:sp>
        <p:nvSpPr>
          <p:cNvPr id="22" name="TextBox 21"/>
          <p:cNvSpPr txBox="1"/>
          <p:nvPr/>
        </p:nvSpPr>
        <p:spPr>
          <a:xfrm>
            <a:off x="6006927" y="3875511"/>
            <a:ext cx="6070917" cy="1015663"/>
          </a:xfrm>
          <a:prstGeom prst="rect">
            <a:avLst/>
          </a:prstGeom>
          <a:noFill/>
        </p:spPr>
        <p:txBody>
          <a:bodyPr wrap="square" rtlCol="0">
            <a:spAutoFit/>
          </a:bodyPr>
          <a:lstStyle/>
          <a:p>
            <a:r>
              <a:rPr lang="en-US" sz="2000" dirty="0"/>
              <a:t>4. </a:t>
            </a:r>
            <a:r>
              <a:rPr lang="en-US" sz="2000" b="1" dirty="0"/>
              <a:t>Write:  </a:t>
            </a:r>
            <a:r>
              <a:rPr lang="en-US" sz="2000" dirty="0"/>
              <a:t>In your team discuss what you learned in session 3 and write main ideas of what you learned about programming loops, conditional statements, etc.</a:t>
            </a:r>
          </a:p>
        </p:txBody>
      </p:sp>
      <p:sp>
        <p:nvSpPr>
          <p:cNvPr id="33" name="TextBox 32"/>
          <p:cNvSpPr txBox="1"/>
          <p:nvPr/>
        </p:nvSpPr>
        <p:spPr>
          <a:xfrm>
            <a:off x="160969" y="3877277"/>
            <a:ext cx="5812551" cy="707886"/>
          </a:xfrm>
          <a:prstGeom prst="rect">
            <a:avLst/>
          </a:prstGeom>
          <a:noFill/>
        </p:spPr>
        <p:txBody>
          <a:bodyPr wrap="square" rtlCol="0">
            <a:spAutoFit/>
          </a:bodyPr>
          <a:lstStyle/>
          <a:p>
            <a:r>
              <a:rPr lang="en-US" sz="2000" dirty="0"/>
              <a:t>3. </a:t>
            </a:r>
            <a:r>
              <a:rPr lang="en-US" sz="2000" b="1" dirty="0"/>
              <a:t>Think &amp; Program:  </a:t>
            </a:r>
            <a:r>
              <a:rPr lang="en-US" sz="2000" dirty="0"/>
              <a:t>Below there are codes for you to use and help AOLME go around the park.  </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8696453" y="5158607"/>
            <a:ext cx="3190741" cy="116955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b="1" dirty="0"/>
              <a:t>Here are some ideas to write about:</a:t>
            </a:r>
          </a:p>
          <a:p>
            <a:r>
              <a:rPr lang="en-US" sz="1400" b="1" dirty="0"/>
              <a:t>-</a:t>
            </a:r>
            <a:r>
              <a:rPr lang="en-US" sz="1400" b="1" dirty="0">
                <a:solidFill>
                  <a:srgbClr val="009051"/>
                </a:solidFill>
              </a:rPr>
              <a:t>for</a:t>
            </a:r>
            <a:r>
              <a:rPr lang="en-US" sz="1400" dirty="0"/>
              <a:t> </a:t>
            </a:r>
            <a:r>
              <a:rPr lang="en-US" sz="1400" dirty="0" err="1"/>
              <a:t>i</a:t>
            </a:r>
            <a:r>
              <a:rPr lang="en-US" sz="1400" dirty="0"/>
              <a:t> </a:t>
            </a:r>
            <a:r>
              <a:rPr lang="en-US" sz="1400" b="1" dirty="0">
                <a:solidFill>
                  <a:srgbClr val="009051"/>
                </a:solidFill>
              </a:rPr>
              <a:t>in</a:t>
            </a:r>
            <a:r>
              <a:rPr lang="en-US" sz="1400" dirty="0">
                <a:solidFill>
                  <a:srgbClr val="009051"/>
                </a:solidFill>
              </a:rPr>
              <a:t> range</a:t>
            </a:r>
            <a:r>
              <a:rPr lang="en-US" sz="1400" dirty="0"/>
              <a:t>(</a:t>
            </a:r>
            <a:r>
              <a:rPr lang="en-US" sz="1400" dirty="0" err="1"/>
              <a:t>start_i</a:t>
            </a:r>
            <a:r>
              <a:rPr lang="en-US" sz="1400" dirty="0"/>
              <a:t>, </a:t>
            </a:r>
            <a:r>
              <a:rPr lang="en-US" sz="1400" dirty="0" err="1"/>
              <a:t>stop_i</a:t>
            </a:r>
            <a:r>
              <a:rPr lang="en-US" sz="1400" dirty="0"/>
              <a:t>, </a:t>
            </a:r>
            <a:r>
              <a:rPr lang="en-US" sz="1400" dirty="0" err="1"/>
              <a:t>step_i</a:t>
            </a:r>
            <a:r>
              <a:rPr lang="en-US" sz="1400" dirty="0"/>
              <a:t>):</a:t>
            </a:r>
          </a:p>
          <a:p>
            <a:r>
              <a:rPr lang="en-US" sz="1400" b="1" dirty="0"/>
              <a:t>-</a:t>
            </a:r>
            <a:r>
              <a:rPr lang="en-US" sz="1400" b="1" dirty="0">
                <a:solidFill>
                  <a:srgbClr val="00B050"/>
                </a:solidFill>
              </a:rPr>
              <a:t>if</a:t>
            </a:r>
            <a:r>
              <a:rPr lang="en-US" sz="1400" dirty="0"/>
              <a:t> (number = = </a:t>
            </a:r>
            <a:r>
              <a:rPr lang="en-US" sz="1400" dirty="0" err="1"/>
              <a:t>secret_number</a:t>
            </a:r>
            <a:r>
              <a:rPr lang="en-US" sz="1400" dirty="0"/>
              <a:t>):</a:t>
            </a:r>
          </a:p>
          <a:p>
            <a:r>
              <a:rPr lang="en-US" sz="1400" b="1" dirty="0"/>
              <a:t>-</a:t>
            </a:r>
            <a:r>
              <a:rPr lang="en-US" sz="1400" b="1" dirty="0">
                <a:solidFill>
                  <a:srgbClr val="00B050"/>
                </a:solidFill>
              </a:rPr>
              <a:t>while</a:t>
            </a:r>
            <a:r>
              <a:rPr lang="en-US" sz="1400" dirty="0"/>
              <a:t> (number != </a:t>
            </a:r>
            <a:r>
              <a:rPr lang="en-US" sz="1400" dirty="0" err="1"/>
              <a:t>secret_number</a:t>
            </a:r>
            <a:r>
              <a:rPr lang="en-US" sz="1400" dirty="0"/>
              <a:t>):</a:t>
            </a:r>
          </a:p>
          <a:p>
            <a:pPr algn="ctr"/>
            <a:r>
              <a:rPr lang="en-US" sz="1400" b="1" i="1" dirty="0"/>
              <a:t>Use cards 3.1. &amp; 3.2 to remember.</a:t>
            </a:r>
          </a:p>
        </p:txBody>
      </p:sp>
      <p:sp>
        <p:nvSpPr>
          <p:cNvPr id="65" name="TextBox 64"/>
          <p:cNvSpPr txBox="1"/>
          <p:nvPr/>
        </p:nvSpPr>
        <p:spPr>
          <a:xfrm>
            <a:off x="5956271" y="1112843"/>
            <a:ext cx="6393508" cy="2185214"/>
          </a:xfrm>
          <a:prstGeom prst="rect">
            <a:avLst/>
          </a:prstGeom>
          <a:noFill/>
        </p:spPr>
        <p:txBody>
          <a:bodyPr wrap="square" rtlCol="0">
            <a:spAutoFit/>
          </a:bodyPr>
          <a:lstStyle/>
          <a:p>
            <a:r>
              <a:rPr lang="en-US" dirty="0"/>
              <a:t>2. To access AOLME game: </a:t>
            </a:r>
          </a:p>
          <a:p>
            <a:r>
              <a:rPr lang="en-US" dirty="0"/>
              <a:t>-Click on </a:t>
            </a:r>
            <a:r>
              <a:rPr lang="en-US" b="1" dirty="0"/>
              <a:t>Python IDLE </a:t>
            </a:r>
            <a:r>
              <a:rPr lang="en-US" dirty="0"/>
              <a:t>icon.</a:t>
            </a:r>
            <a:r>
              <a:rPr lang="en-US" b="1" dirty="0"/>
              <a:t> </a:t>
            </a:r>
          </a:p>
          <a:p>
            <a:r>
              <a:rPr lang="en-US" dirty="0"/>
              <a:t>-</a:t>
            </a:r>
            <a:r>
              <a:rPr lang="en-US" sz="2000" dirty="0"/>
              <a:t>In IDLE top bar, click on </a:t>
            </a:r>
            <a:r>
              <a:rPr lang="en-US" sz="2000" u="sng" dirty="0"/>
              <a:t>F</a:t>
            </a:r>
            <a:r>
              <a:rPr lang="en-US" sz="2000" dirty="0"/>
              <a:t>ile. </a:t>
            </a:r>
          </a:p>
          <a:p>
            <a:r>
              <a:rPr lang="en-US" sz="2000" dirty="0"/>
              <a:t>-Select </a:t>
            </a:r>
            <a:r>
              <a:rPr lang="en-US" sz="2000" u="sng" dirty="0"/>
              <a:t>O</a:t>
            </a:r>
            <a:r>
              <a:rPr lang="en-US" sz="2000" dirty="0"/>
              <a:t>pen and navigate to </a:t>
            </a:r>
            <a:r>
              <a:rPr lang="en-US" b="1" dirty="0"/>
              <a:t>/home/pi/AOLME/Session3/ </a:t>
            </a:r>
            <a:r>
              <a:rPr lang="en-US" dirty="0"/>
              <a:t> </a:t>
            </a:r>
          </a:p>
          <a:p>
            <a:r>
              <a:rPr lang="en-US" sz="2000" dirty="0"/>
              <a:t>-Open the file: </a:t>
            </a:r>
            <a:r>
              <a:rPr lang="en-US" sz="2000" b="1" dirty="0" err="1"/>
              <a:t>game.py</a:t>
            </a:r>
            <a:endParaRPr lang="en-US" sz="2000" b="1" dirty="0"/>
          </a:p>
          <a:p>
            <a:r>
              <a:rPr lang="en-US" sz="2000" b="1" dirty="0"/>
              <a:t>-</a:t>
            </a:r>
            <a:r>
              <a:rPr lang="en-US" sz="2000" dirty="0">
                <a:latin typeface="Trebuchet MS" panose="020B0703020202090204" pitchFamily="34" charset="0"/>
                <a:ea typeface="SimSun" panose="02010600030101010101" pitchFamily="2" charset="-122"/>
                <a:cs typeface="Arial" panose="020B0604020202020204" pitchFamily="34" charset="0"/>
              </a:rPr>
              <a:t>Run the code by pressing F5</a:t>
            </a:r>
            <a:endParaRPr lang="en-US" sz="2000" dirty="0"/>
          </a:p>
          <a:p>
            <a:endParaRPr lang="en-US" sz="2000" b="1" dirty="0"/>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3647669" y="6122882"/>
            <a:ext cx="2099088"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Last line shows the scene.</a:t>
            </a:r>
          </a:p>
        </p:txBody>
      </p:sp>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900177" y="5341601"/>
            <a:ext cx="819694" cy="10162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E4223953-9329-3646-B8F0-5447CBE73E57}"/>
              </a:ext>
            </a:extLst>
          </p:cNvPr>
          <p:cNvPicPr/>
          <p:nvPr/>
        </p:nvPicPr>
        <p:blipFill rotWithShape="1">
          <a:blip r:embed="rId4" cstate="print">
            <a:extLst>
              <a:ext uri="{28A0092B-C50C-407E-A947-70E740481C1C}">
                <a14:useLocalDpi xmlns:a14="http://schemas.microsoft.com/office/drawing/2010/main" val="0"/>
              </a:ext>
            </a:extLst>
          </a:blip>
          <a:srcRect l="50621" t="19734" r="31284" b="30356"/>
          <a:stretch/>
        </p:blipFill>
        <p:spPr bwMode="auto">
          <a:xfrm>
            <a:off x="9970892" y="986577"/>
            <a:ext cx="589531" cy="725668"/>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37013127-8D23-4B41-9A32-6A86815330BE}"/>
              </a:ext>
            </a:extLst>
          </p:cNvPr>
          <p:cNvPicPr/>
          <p:nvPr/>
        </p:nvPicPr>
        <p:blipFill rotWithShape="1">
          <a:blip r:embed="rId5">
            <a:extLst>
              <a:ext uri="{28A0092B-C50C-407E-A947-70E740481C1C}">
                <a14:useLocalDpi xmlns:a14="http://schemas.microsoft.com/office/drawing/2010/main" val="0"/>
              </a:ext>
            </a:extLst>
          </a:blip>
          <a:srcRect t="11048" b="23679"/>
          <a:stretch/>
        </p:blipFill>
        <p:spPr bwMode="auto">
          <a:xfrm>
            <a:off x="9324629" y="2282767"/>
            <a:ext cx="2562566" cy="1524649"/>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29183ECC-3E81-1D44-8CBF-14C609A60D3C}"/>
              </a:ext>
            </a:extLst>
          </p:cNvPr>
          <p:cNvSpPr/>
          <p:nvPr/>
        </p:nvSpPr>
        <p:spPr>
          <a:xfrm>
            <a:off x="6153684" y="2952313"/>
            <a:ext cx="2744799" cy="307777"/>
          </a:xfrm>
          <a:prstGeom prst="rect">
            <a:avLst/>
          </a:prstGeom>
          <a:solidFill>
            <a:schemeClr val="accent1">
              <a:lumMod val="40000"/>
              <a:lumOff val="60000"/>
            </a:schemeClr>
          </a:solidFill>
          <a:ln>
            <a:solidFill>
              <a:schemeClr val="accent1"/>
            </a:solidFill>
          </a:ln>
        </p:spPr>
        <p:txBody>
          <a:bodyPr wrap="square">
            <a:spAutoFit/>
          </a:bodyPr>
          <a:lstStyle/>
          <a:p>
            <a:r>
              <a:rPr lang="en-US" sz="1400" dirty="0">
                <a:latin typeface="Trebuchet MS" panose="020B0703020202090204" pitchFamily="34" charset="0"/>
                <a:ea typeface="SimSun" panose="02010600030101010101" pitchFamily="2" charset="-122"/>
                <a:cs typeface="Arial" panose="020B0604020202020204" pitchFamily="34" charset="0"/>
              </a:rPr>
              <a:t>Also run code by pressing</a:t>
            </a:r>
            <a:endParaRPr lang="en-US" sz="1400" dirty="0"/>
          </a:p>
        </p:txBody>
      </p:sp>
      <p:sp>
        <p:nvSpPr>
          <p:cNvPr id="3" name="Rectangle 2">
            <a:extLst>
              <a:ext uri="{FF2B5EF4-FFF2-40B4-BE49-F238E27FC236}">
                <a16:creationId xmlns:a16="http://schemas.microsoft.com/office/drawing/2014/main" id="{0960133D-EEC3-DD48-9EF9-510910844D3C}"/>
              </a:ext>
            </a:extLst>
          </p:cNvPr>
          <p:cNvSpPr/>
          <p:nvPr/>
        </p:nvSpPr>
        <p:spPr>
          <a:xfrm>
            <a:off x="-150236" y="4536062"/>
            <a:ext cx="3954929" cy="410882"/>
          </a:xfrm>
          <a:prstGeom prst="rect">
            <a:avLst/>
          </a:prstGeom>
        </p:spPr>
        <p:txBody>
          <a:bodyPr wrap="none">
            <a:spAutoFit/>
          </a:bodyPr>
          <a:lstStyle/>
          <a:p>
            <a:pPr indent="457200">
              <a:lnSpc>
                <a:spcPct val="115000"/>
              </a:lnSpc>
            </a:pPr>
            <a:r>
              <a:rPr lang="en-US" b="1" dirty="0">
                <a:solidFill>
                  <a:schemeClr val="accent1"/>
                </a:solidFill>
                <a:latin typeface="Courier New" panose="02070309020205020404" pitchFamily="49" charset="0"/>
                <a:ea typeface="SimSun" panose="02010600030101010101" pitchFamily="2" charset="-122"/>
                <a:cs typeface="Arial" panose="020B0604020202020204" pitchFamily="34" charset="0"/>
              </a:rPr>
              <a:t>from</a:t>
            </a:r>
            <a:r>
              <a:rPr lang="en-US" dirty="0">
                <a:latin typeface="Courier New" panose="02070309020205020404" pitchFamily="49" charset="0"/>
                <a:ea typeface="SimSun" panose="02010600030101010101" pitchFamily="2" charset="-122"/>
                <a:cs typeface="Arial" panose="020B0604020202020204" pitchFamily="34" charset="0"/>
              </a:rPr>
              <a:t> </a:t>
            </a:r>
            <a:r>
              <a:rPr lang="en-US" dirty="0" err="1">
                <a:latin typeface="Courier New" panose="02070309020205020404" pitchFamily="49" charset="0"/>
                <a:ea typeface="SimSun" panose="02010600030101010101" pitchFamily="2" charset="-122"/>
                <a:cs typeface="Arial" panose="020B0604020202020204" pitchFamily="34" charset="0"/>
              </a:rPr>
              <a:t>AOLME_game</a:t>
            </a:r>
            <a:r>
              <a:rPr lang="en-US" dirty="0">
                <a:latin typeface="Courier New" panose="02070309020205020404" pitchFamily="49" charset="0"/>
                <a:ea typeface="SimSun" panose="02010600030101010101" pitchFamily="2" charset="-122"/>
                <a:cs typeface="Arial" panose="020B0604020202020204" pitchFamily="34" charset="0"/>
              </a:rPr>
              <a:t> </a:t>
            </a:r>
            <a:r>
              <a:rPr lang="en-US" b="1" dirty="0">
                <a:solidFill>
                  <a:schemeClr val="accent1"/>
                </a:solidFill>
                <a:latin typeface="Courier New" panose="02070309020205020404" pitchFamily="49" charset="0"/>
                <a:ea typeface="SimSun" panose="02010600030101010101" pitchFamily="2" charset="-122"/>
                <a:cs typeface="Arial" panose="020B0604020202020204" pitchFamily="34" charset="0"/>
              </a:rPr>
              <a:t>import</a:t>
            </a:r>
            <a:r>
              <a:rPr lang="en-US" dirty="0">
                <a:latin typeface="Courier New" panose="02070309020205020404" pitchFamily="49" charset="0"/>
                <a:ea typeface="SimSun" panose="02010600030101010101" pitchFamily="2" charset="-122"/>
                <a:cs typeface="Arial" panose="020B0604020202020204" pitchFamily="34" charset="0"/>
              </a:rPr>
              <a:t> *</a:t>
            </a:r>
            <a:endParaRPr lang="en-US" sz="16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5" name="Rectangle 4">
            <a:extLst>
              <a:ext uri="{FF2B5EF4-FFF2-40B4-BE49-F238E27FC236}">
                <a16:creationId xmlns:a16="http://schemas.microsoft.com/office/drawing/2014/main" id="{91BD3B2D-937E-6348-BF37-6E003769F227}"/>
              </a:ext>
            </a:extLst>
          </p:cNvPr>
          <p:cNvSpPr/>
          <p:nvPr/>
        </p:nvSpPr>
        <p:spPr>
          <a:xfrm>
            <a:off x="-226235" y="6026201"/>
            <a:ext cx="3954929" cy="410882"/>
          </a:xfrm>
          <a:prstGeom prst="rect">
            <a:avLst/>
          </a:prstGeom>
        </p:spPr>
        <p:txBody>
          <a:bodyPr wrap="none">
            <a:spAutoFit/>
          </a:bodyPr>
          <a:lstStyle/>
          <a:p>
            <a:pPr indent="457200">
              <a:lnSpc>
                <a:spcPct val="115000"/>
              </a:lnSpc>
            </a:pPr>
            <a:r>
              <a:rPr lang="en-US" dirty="0">
                <a:latin typeface="Courier New" panose="02070309020205020404" pitchFamily="49" charset="0"/>
                <a:ea typeface="SimSun" panose="02010600030101010101" pitchFamily="2" charset="-122"/>
                <a:cs typeface="Arial" panose="020B0604020202020204" pitchFamily="34" charset="0"/>
              </a:rPr>
              <a:t>show = </a:t>
            </a:r>
            <a:r>
              <a:rPr lang="en-US" dirty="0" err="1">
                <a:latin typeface="Courier New" panose="02070309020205020404" pitchFamily="49" charset="0"/>
                <a:ea typeface="SimSun" panose="02010600030101010101" pitchFamily="2" charset="-122"/>
                <a:cs typeface="Arial" panose="020B0604020202020204" pitchFamily="34" charset="0"/>
              </a:rPr>
              <a:t>scene.play_game</a:t>
            </a:r>
            <a:r>
              <a:rPr lang="en-US" dirty="0">
                <a:latin typeface="Courier New" panose="02070309020205020404" pitchFamily="49" charset="0"/>
                <a:ea typeface="SimSun" panose="02010600030101010101" pitchFamily="2" charset="-122"/>
                <a:cs typeface="Arial" panose="020B0604020202020204" pitchFamily="34" charset="0"/>
              </a:rPr>
              <a:t>()</a:t>
            </a:r>
            <a:endParaRPr lang="en-US" sz="16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12" name="Rectangle 11">
            <a:extLst>
              <a:ext uri="{FF2B5EF4-FFF2-40B4-BE49-F238E27FC236}">
                <a16:creationId xmlns:a16="http://schemas.microsoft.com/office/drawing/2014/main" id="{0D231D67-6FF7-CF49-A379-335CF7CDCFC7}"/>
              </a:ext>
            </a:extLst>
          </p:cNvPr>
          <p:cNvSpPr/>
          <p:nvPr/>
        </p:nvSpPr>
        <p:spPr>
          <a:xfrm>
            <a:off x="-150431" y="4958395"/>
            <a:ext cx="4748293" cy="1083374"/>
          </a:xfrm>
          <a:prstGeom prst="rect">
            <a:avLst/>
          </a:prstGeom>
        </p:spPr>
        <p:txBody>
          <a:bodyPr wrap="square">
            <a:spAutoFit/>
          </a:bodyPr>
          <a:lstStyle/>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scene.block_move_sprite_down</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scene.block_move_sprite_right</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scene.block_move_sprite_up</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scene.block_move_sprite_left</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a:latin typeface="Trebuchet MS" panose="020B0703020202090204" pitchFamily="34" charset="0"/>
                <a:ea typeface="SimSun" panose="02010600030101010101" pitchFamily="2" charset="-122"/>
                <a:cs typeface="Arial" panose="020B0604020202020204" pitchFamily="34" charset="0"/>
              </a:rPr>
              <a:t>)</a:t>
            </a:r>
            <a:endParaRPr lang="en-US" sz="14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29" name="Oval Callout 28">
            <a:extLst>
              <a:ext uri="{FF2B5EF4-FFF2-40B4-BE49-F238E27FC236}">
                <a16:creationId xmlns:a16="http://schemas.microsoft.com/office/drawing/2014/main" id="{F31685D0-E52B-4448-8D3B-98DA7075B70E}"/>
              </a:ext>
            </a:extLst>
          </p:cNvPr>
          <p:cNvSpPr/>
          <p:nvPr/>
        </p:nvSpPr>
        <p:spPr>
          <a:xfrm>
            <a:off x="4732171" y="4224701"/>
            <a:ext cx="1195354" cy="761999"/>
          </a:xfrm>
          <a:prstGeom prst="wedgeEllipseCallout">
            <a:avLst>
              <a:gd name="adj1" fmla="val -134073"/>
              <a:gd name="adj2" fmla="val 1957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Why do we need this line? </a:t>
            </a:r>
          </a:p>
        </p:txBody>
      </p:sp>
      <p:sp>
        <p:nvSpPr>
          <p:cNvPr id="30" name="TextBox 29">
            <a:extLst>
              <a:ext uri="{FF2B5EF4-FFF2-40B4-BE49-F238E27FC236}">
                <a16:creationId xmlns:a16="http://schemas.microsoft.com/office/drawing/2014/main" id="{C79E7E66-FD00-344A-8BE0-0A9697204325}"/>
              </a:ext>
            </a:extLst>
          </p:cNvPr>
          <p:cNvSpPr txBox="1"/>
          <p:nvPr/>
        </p:nvSpPr>
        <p:spPr>
          <a:xfrm>
            <a:off x="4386142" y="5050994"/>
            <a:ext cx="1543462" cy="95410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These commands help AOLME move. </a:t>
            </a:r>
            <a:r>
              <a:rPr lang="en-US" sz="1400" i="1" dirty="0"/>
              <a:t>Which ones will you use?</a:t>
            </a:r>
          </a:p>
        </p:txBody>
      </p:sp>
      <p:grpSp>
        <p:nvGrpSpPr>
          <p:cNvPr id="31" name="Group 30">
            <a:extLst>
              <a:ext uri="{FF2B5EF4-FFF2-40B4-BE49-F238E27FC236}">
                <a16:creationId xmlns:a16="http://schemas.microsoft.com/office/drawing/2014/main" id="{84C2C92C-CE01-E24D-AD8B-4083960E54CA}"/>
              </a:ext>
            </a:extLst>
          </p:cNvPr>
          <p:cNvGrpSpPr/>
          <p:nvPr/>
        </p:nvGrpSpPr>
        <p:grpSpPr>
          <a:xfrm flipH="1">
            <a:off x="6111324" y="5003587"/>
            <a:ext cx="983945" cy="1232524"/>
            <a:chOff x="8787631" y="2419014"/>
            <a:chExt cx="1106502" cy="1418298"/>
          </a:xfrm>
        </p:grpSpPr>
        <p:sp>
          <p:nvSpPr>
            <p:cNvPr id="34" name="Rounded Rectangle 33">
              <a:extLst>
                <a:ext uri="{FF2B5EF4-FFF2-40B4-BE49-F238E27FC236}">
                  <a16:creationId xmlns:a16="http://schemas.microsoft.com/office/drawing/2014/main" id="{B580AFEB-C0B6-214D-9BD0-58A399C6B7CE}"/>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n 1">
              <a:extLst>
                <a:ext uri="{FF2B5EF4-FFF2-40B4-BE49-F238E27FC236}">
                  <a16:creationId xmlns:a16="http://schemas.microsoft.com/office/drawing/2014/main" id="{77DFA65E-8EB9-B74C-9CA7-CE57C051F470}"/>
                </a:ext>
              </a:extLst>
            </p:cNvPr>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36" name="Oval Callout 35">
            <a:extLst>
              <a:ext uri="{FF2B5EF4-FFF2-40B4-BE49-F238E27FC236}">
                <a16:creationId xmlns:a16="http://schemas.microsoft.com/office/drawing/2014/main" id="{09C2EB1A-3C7B-DF4E-A7AA-1D8DF5847692}"/>
              </a:ext>
            </a:extLst>
          </p:cNvPr>
          <p:cNvSpPr/>
          <p:nvPr/>
        </p:nvSpPr>
        <p:spPr>
          <a:xfrm>
            <a:off x="7137338" y="4811319"/>
            <a:ext cx="1098078" cy="761999"/>
          </a:xfrm>
          <a:prstGeom prst="wedgeEllipseCallout">
            <a:avLst>
              <a:gd name="adj1" fmla="val -76650"/>
              <a:gd name="adj2" fmla="val 40513"/>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 &lt;3 walking!</a:t>
            </a:r>
          </a:p>
        </p:txBody>
      </p:sp>
      <p:grpSp>
        <p:nvGrpSpPr>
          <p:cNvPr id="14" name="Group 13">
            <a:extLst>
              <a:ext uri="{FF2B5EF4-FFF2-40B4-BE49-F238E27FC236}">
                <a16:creationId xmlns:a16="http://schemas.microsoft.com/office/drawing/2014/main" id="{EB083C7D-D8F2-5946-AF88-CD6FC9FA13B2}"/>
              </a:ext>
            </a:extLst>
          </p:cNvPr>
          <p:cNvGrpSpPr/>
          <p:nvPr/>
        </p:nvGrpSpPr>
        <p:grpSpPr>
          <a:xfrm>
            <a:off x="304805" y="1171552"/>
            <a:ext cx="2529643" cy="2599377"/>
            <a:chOff x="261773" y="1150036"/>
            <a:chExt cx="2529643" cy="2599377"/>
          </a:xfrm>
        </p:grpSpPr>
        <p:pic>
          <p:nvPicPr>
            <p:cNvPr id="40" name="Picture 39">
              <a:extLst>
                <a:ext uri="{FF2B5EF4-FFF2-40B4-BE49-F238E27FC236}">
                  <a16:creationId xmlns:a16="http://schemas.microsoft.com/office/drawing/2014/main" id="{92E67F83-0FF2-E34B-8B4C-2274782EC6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261773" y="1164669"/>
              <a:ext cx="2529643" cy="2584744"/>
            </a:xfrm>
            <a:prstGeom prst="rect">
              <a:avLst/>
            </a:prstGeom>
            <a:noFill/>
            <a:ln>
              <a:noFill/>
            </a:ln>
          </p:spPr>
        </p:pic>
        <p:pic>
          <p:nvPicPr>
            <p:cNvPr id="23" name="Picture 22">
              <a:extLst>
                <a:ext uri="{FF2B5EF4-FFF2-40B4-BE49-F238E27FC236}">
                  <a16:creationId xmlns:a16="http://schemas.microsoft.com/office/drawing/2014/main" id="{F36E2B7C-156B-4A43-926C-8C48AAD7E49F}"/>
                </a:ext>
              </a:extLst>
            </p:cNvPr>
            <p:cNvPicPr/>
            <p:nvPr/>
          </p:nvPicPr>
          <p:blipFill rotWithShape="1">
            <a:blip r:embed="rId9">
              <a:extLst>
                <a:ext uri="{28A0092B-C50C-407E-A947-70E740481C1C}">
                  <a14:useLocalDpi xmlns:a14="http://schemas.microsoft.com/office/drawing/2010/main" val="0"/>
                </a:ext>
              </a:extLst>
            </a:blip>
            <a:srcRect l="36944" t="-1" r="35567" b="37931"/>
            <a:stretch/>
          </p:blipFill>
          <p:spPr>
            <a:xfrm>
              <a:off x="1177010" y="1270067"/>
              <a:ext cx="797258" cy="1728883"/>
            </a:xfrm>
            <a:prstGeom prst="rect">
              <a:avLst/>
            </a:prstGeom>
          </p:spPr>
        </p:pic>
        <p:pic>
          <p:nvPicPr>
            <p:cNvPr id="45" name="Imagen 1">
              <a:extLst>
                <a:ext uri="{FF2B5EF4-FFF2-40B4-BE49-F238E27FC236}">
                  <a16:creationId xmlns:a16="http://schemas.microsoft.com/office/drawing/2014/main" id="{6B9581C4-B854-7144-A3D2-03F605466884}"/>
                </a:ext>
              </a:extLst>
            </p:cNvPr>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flipH="1">
              <a:off x="323426" y="1278114"/>
              <a:ext cx="933909" cy="1031334"/>
            </a:xfrm>
            <a:prstGeom prst="rect">
              <a:avLst/>
            </a:prstGeom>
            <a:noFill/>
            <a:ln w="31750" cap="sq">
              <a:noFill/>
              <a:miter lim="800000"/>
            </a:ln>
          </p:spPr>
        </p:pic>
        <p:sp>
          <p:nvSpPr>
            <p:cNvPr id="9" name="TextBox 8">
              <a:extLst>
                <a:ext uri="{FF2B5EF4-FFF2-40B4-BE49-F238E27FC236}">
                  <a16:creationId xmlns:a16="http://schemas.microsoft.com/office/drawing/2014/main" id="{C967B7A8-6A79-0140-9927-313A10FB6C8F}"/>
                </a:ext>
              </a:extLst>
            </p:cNvPr>
            <p:cNvSpPr txBox="1"/>
            <p:nvPr/>
          </p:nvSpPr>
          <p:spPr>
            <a:xfrm>
              <a:off x="435280" y="2299318"/>
              <a:ext cx="700819" cy="246221"/>
            </a:xfrm>
            <a:prstGeom prst="rect">
              <a:avLst/>
            </a:prstGeom>
            <a:solidFill>
              <a:schemeClr val="accent1"/>
            </a:solidFill>
          </p:spPr>
          <p:txBody>
            <a:bodyPr wrap="square" rtlCol="0">
              <a:spAutoFit/>
            </a:bodyPr>
            <a:lstStyle/>
            <a:p>
              <a:pPr algn="ctr"/>
              <a:r>
                <a:rPr lang="en-US" sz="1000" dirty="0"/>
                <a:t>START</a:t>
              </a:r>
            </a:p>
          </p:txBody>
        </p:sp>
        <p:sp>
          <p:nvSpPr>
            <p:cNvPr id="46" name="TextBox 45">
              <a:extLst>
                <a:ext uri="{FF2B5EF4-FFF2-40B4-BE49-F238E27FC236}">
                  <a16:creationId xmlns:a16="http://schemas.microsoft.com/office/drawing/2014/main" id="{A8F4B741-D3BC-8648-AC9D-FFB71F8C2AD3}"/>
                </a:ext>
              </a:extLst>
            </p:cNvPr>
            <p:cNvSpPr txBox="1"/>
            <p:nvPr/>
          </p:nvSpPr>
          <p:spPr>
            <a:xfrm>
              <a:off x="1975420" y="1150036"/>
              <a:ext cx="700819" cy="246221"/>
            </a:xfrm>
            <a:prstGeom prst="rect">
              <a:avLst/>
            </a:prstGeom>
            <a:solidFill>
              <a:srgbClr val="C00000"/>
            </a:solidFill>
          </p:spPr>
          <p:txBody>
            <a:bodyPr wrap="square" rtlCol="0">
              <a:spAutoFit/>
            </a:bodyPr>
            <a:lstStyle/>
            <a:p>
              <a:pPr algn="ctr"/>
              <a:r>
                <a:rPr lang="en-US" sz="1000" dirty="0">
                  <a:solidFill>
                    <a:schemeClr val="bg2"/>
                  </a:solidFill>
                </a:rPr>
                <a:t>END</a:t>
              </a:r>
            </a:p>
          </p:txBody>
        </p:sp>
      </p:grpSp>
      <p:sp>
        <p:nvSpPr>
          <p:cNvPr id="15" name="Triangle 14">
            <a:extLst>
              <a:ext uri="{FF2B5EF4-FFF2-40B4-BE49-F238E27FC236}">
                <a16:creationId xmlns:a16="http://schemas.microsoft.com/office/drawing/2014/main" id="{BC0128ED-A16A-E248-A892-FC77C9594E76}"/>
              </a:ext>
            </a:extLst>
          </p:cNvPr>
          <p:cNvSpPr/>
          <p:nvPr/>
        </p:nvSpPr>
        <p:spPr>
          <a:xfrm rot="5400000">
            <a:off x="8503199" y="3001382"/>
            <a:ext cx="197413" cy="189097"/>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CABB51C-AD15-2044-B99D-81FA6BABD728}"/>
              </a:ext>
            </a:extLst>
          </p:cNvPr>
          <p:cNvSpPr/>
          <p:nvPr/>
        </p:nvSpPr>
        <p:spPr>
          <a:xfrm>
            <a:off x="8898483" y="1485622"/>
            <a:ext cx="1012202" cy="256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48391</TotalTime>
  <Words>1998</Words>
  <Application>Microsoft Macintosh PowerPoint</Application>
  <PresentationFormat>Widescreen</PresentationFormat>
  <Paragraphs>168</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 Unicode MS</vt:lpstr>
      <vt:lpstr>Arial</vt:lpstr>
      <vt:lpstr>Calibri</vt:lpstr>
      <vt:lpstr>Courier New</vt:lpstr>
      <vt:lpstr>Gill Sans MT</vt:lpstr>
      <vt:lpstr>Trebuchet MS</vt:lpstr>
      <vt:lpstr>Parcel</vt:lpstr>
      <vt:lpstr>AOLME Curriculum SESSION 3</vt:lpstr>
      <vt:lpstr>Level 1</vt:lpstr>
      <vt:lpstr>Loops, Conditionals, &amp; Sequential Thinking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256</cp:revision>
  <cp:lastPrinted>2018-02-10T07:38:53Z</cp:lastPrinted>
  <dcterms:created xsi:type="dcterms:W3CDTF">2017-05-22T00:10:34Z</dcterms:created>
  <dcterms:modified xsi:type="dcterms:W3CDTF">2019-02-25T23:15:01Z</dcterms:modified>
</cp:coreProperties>
</file>